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10" r:id="rId7"/>
    <p:sldId id="311" r:id="rId8"/>
    <p:sldId id="309" r:id="rId9"/>
    <p:sldId id="313" r:id="rId10"/>
    <p:sldId id="314" r:id="rId11"/>
    <p:sldId id="312"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5" r:id="rId42"/>
    <p:sldId id="346" r:id="rId43"/>
    <p:sldId id="344" r:id="rId44"/>
    <p:sldId id="347" r:id="rId45"/>
    <p:sldId id="348" r:id="rId46"/>
    <p:sldId id="349" r:id="rId47"/>
    <p:sldId id="350" r:id="rId48"/>
    <p:sldId id="352" r:id="rId49"/>
    <p:sldId id="351" r:id="rId50"/>
    <p:sldId id="353" r:id="rId51"/>
    <p:sldId id="354" r:id="rId52"/>
    <p:sldId id="355" r:id="rId53"/>
    <p:sldId id="356" r:id="rId54"/>
    <p:sldId id="360" r:id="rId55"/>
    <p:sldId id="357" r:id="rId56"/>
    <p:sldId id="358" r:id="rId57"/>
    <p:sldId id="359" r:id="rId58"/>
    <p:sldId id="36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5/23/2025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5/23/2025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5/23/2025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5/23/2025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5/23/2025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5/23/2025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5/23/2025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5/23/2025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5/23/2025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5/23/2025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34A-0690-1EEB-6D83-0128F9BD9898}"/>
              </a:ext>
            </a:extLst>
          </p:cNvPr>
          <p:cNvSpPr>
            <a:spLocks noGrp="1"/>
          </p:cNvSpPr>
          <p:nvPr>
            <p:ph type="title"/>
          </p:nvPr>
        </p:nvSpPr>
        <p:spPr/>
        <p:txBody>
          <a:bodyPr/>
          <a:lstStyle/>
          <a:p>
            <a:r>
              <a:rPr lang="en-US" dirty="0"/>
              <a:t>Timers and Background Operations in .NET</a:t>
            </a:r>
          </a:p>
        </p:txBody>
      </p:sp>
      <p:sp>
        <p:nvSpPr>
          <p:cNvPr id="3" name="Content Placeholder 2">
            <a:extLst>
              <a:ext uri="{FF2B5EF4-FFF2-40B4-BE49-F238E27FC236}">
                <a16:creationId xmlns:a16="http://schemas.microsoft.com/office/drawing/2014/main" id="{5A2A9B36-3970-2073-75A3-380B25F5B9EE}"/>
              </a:ext>
            </a:extLst>
          </p:cNvPr>
          <p:cNvSpPr>
            <a:spLocks noGrp="1"/>
          </p:cNvSpPr>
          <p:nvPr>
            <p:ph idx="1"/>
          </p:nvPr>
        </p:nvSpPr>
        <p:spPr/>
        <p:txBody>
          <a:bodyPr/>
          <a:lstStyle/>
          <a:p>
            <a:pPr algn="ctr"/>
            <a:r>
              <a:rPr lang="en-US" b="1" dirty="0"/>
              <a:t>Types of Timers in .NET</a:t>
            </a:r>
          </a:p>
          <a:p>
            <a:endParaRPr lang="en-US" dirty="0"/>
          </a:p>
        </p:txBody>
      </p:sp>
      <p:graphicFrame>
        <p:nvGraphicFramePr>
          <p:cNvPr id="4" name="Table 3">
            <a:extLst>
              <a:ext uri="{FF2B5EF4-FFF2-40B4-BE49-F238E27FC236}">
                <a16:creationId xmlns:a16="http://schemas.microsoft.com/office/drawing/2014/main" id="{278F000C-5627-2833-1490-1057E207C171}"/>
              </a:ext>
            </a:extLst>
          </p:cNvPr>
          <p:cNvGraphicFramePr>
            <a:graphicFrameLocks noGrp="1"/>
          </p:cNvGraphicFramePr>
          <p:nvPr>
            <p:extLst>
              <p:ext uri="{D42A27DB-BD31-4B8C-83A1-F6EECF244321}">
                <p14:modId xmlns:p14="http://schemas.microsoft.com/office/powerpoint/2010/main" val="874751656"/>
              </p:ext>
            </p:extLst>
          </p:nvPr>
        </p:nvGraphicFramePr>
        <p:xfrm>
          <a:off x="499621" y="2727575"/>
          <a:ext cx="11208472" cy="1854200"/>
        </p:xfrm>
        <a:graphic>
          <a:graphicData uri="http://schemas.openxmlformats.org/drawingml/2006/table">
            <a:tbl>
              <a:tblPr firstRow="1" bandRow="1">
                <a:tableStyleId>{5C22544A-7EE6-4342-B048-85BDC9FD1C3A}</a:tableStyleId>
              </a:tblPr>
              <a:tblGrid>
                <a:gridCol w="2991533">
                  <a:extLst>
                    <a:ext uri="{9D8B030D-6E8A-4147-A177-3AD203B41FA5}">
                      <a16:colId xmlns:a16="http://schemas.microsoft.com/office/drawing/2014/main" val="2452654585"/>
                    </a:ext>
                  </a:extLst>
                </a:gridCol>
                <a:gridCol w="2795971">
                  <a:extLst>
                    <a:ext uri="{9D8B030D-6E8A-4147-A177-3AD203B41FA5}">
                      <a16:colId xmlns:a16="http://schemas.microsoft.com/office/drawing/2014/main" val="3809347366"/>
                    </a:ext>
                  </a:extLst>
                </a:gridCol>
                <a:gridCol w="1931031">
                  <a:extLst>
                    <a:ext uri="{9D8B030D-6E8A-4147-A177-3AD203B41FA5}">
                      <a16:colId xmlns:a16="http://schemas.microsoft.com/office/drawing/2014/main" val="3492896274"/>
                    </a:ext>
                  </a:extLst>
                </a:gridCol>
                <a:gridCol w="3489937">
                  <a:extLst>
                    <a:ext uri="{9D8B030D-6E8A-4147-A177-3AD203B41FA5}">
                      <a16:colId xmlns:a16="http://schemas.microsoft.com/office/drawing/2014/main" val="3239085399"/>
                    </a:ext>
                  </a:extLst>
                </a:gridCol>
              </a:tblGrid>
              <a:tr h="370840">
                <a:tc>
                  <a:txBody>
                    <a:bodyPr/>
                    <a:lstStyle/>
                    <a:p>
                      <a:r>
                        <a:rPr lang="en-US" dirty="0"/>
                        <a:t>Timer Type</a:t>
                      </a:r>
                    </a:p>
                  </a:txBody>
                  <a:tcPr anchor="ctr"/>
                </a:tc>
                <a:tc>
                  <a:txBody>
                    <a:bodyPr/>
                    <a:lstStyle/>
                    <a:p>
                      <a:r>
                        <a:rPr lang="en-US" dirty="0"/>
                        <a:t>Namespace</a:t>
                      </a:r>
                    </a:p>
                  </a:txBody>
                  <a:tcPr/>
                </a:tc>
                <a:tc>
                  <a:txBody>
                    <a:bodyPr/>
                    <a:lstStyle/>
                    <a:p>
                      <a:r>
                        <a:rPr lang="en-US" dirty="0"/>
                        <a:t>Runs On</a:t>
                      </a:r>
                    </a:p>
                  </a:txBody>
                  <a:tcPr/>
                </a:tc>
                <a:tc>
                  <a:txBody>
                    <a:bodyPr/>
                    <a:lstStyle/>
                    <a:p>
                      <a:r>
                        <a:rPr lang="en-US" dirty="0"/>
                        <a:t>Use Case</a:t>
                      </a:r>
                    </a:p>
                  </a:txBody>
                  <a:tcPr/>
                </a:tc>
                <a:extLst>
                  <a:ext uri="{0D108BD9-81ED-4DB2-BD59-A6C34878D82A}">
                    <a16:rowId xmlns:a16="http://schemas.microsoft.com/office/drawing/2014/main" val="108672034"/>
                  </a:ext>
                </a:extLst>
              </a:tr>
              <a:tr h="370840">
                <a:tc>
                  <a:txBody>
                    <a:bodyPr/>
                    <a:lstStyle/>
                    <a:p>
                      <a:r>
                        <a:rPr lang="en-US" dirty="0" err="1"/>
                        <a:t>System.Timers.Timer</a:t>
                      </a:r>
                      <a:endParaRPr lang="en-US" dirty="0"/>
                    </a:p>
                  </a:txBody>
                  <a:tcPr/>
                </a:tc>
                <a:tc>
                  <a:txBody>
                    <a:bodyPr/>
                    <a:lstStyle/>
                    <a:p>
                      <a:r>
                        <a:rPr lang="en-US" dirty="0" err="1"/>
                        <a:t>System.Timers</a:t>
                      </a:r>
                      <a:endParaRPr lang="en-US" dirty="0"/>
                    </a:p>
                  </a:txBody>
                  <a:tcPr/>
                </a:tc>
                <a:tc>
                  <a:txBody>
                    <a:bodyPr/>
                    <a:lstStyle/>
                    <a:p>
                      <a:r>
                        <a:rPr lang="en-US" dirty="0" err="1"/>
                        <a:t>ThreadPool</a:t>
                      </a:r>
                      <a:r>
                        <a:rPr lang="en-US" dirty="0"/>
                        <a:t> thread</a:t>
                      </a:r>
                    </a:p>
                  </a:txBody>
                  <a:tcPr/>
                </a:tc>
                <a:tc>
                  <a:txBody>
                    <a:bodyPr/>
                    <a:lstStyle/>
                    <a:p>
                      <a:r>
                        <a:rPr lang="en-US" dirty="0"/>
                        <a:t>Server tasks, scalable apps</a:t>
                      </a:r>
                    </a:p>
                  </a:txBody>
                  <a:tcPr/>
                </a:tc>
                <a:extLst>
                  <a:ext uri="{0D108BD9-81ED-4DB2-BD59-A6C34878D82A}">
                    <a16:rowId xmlns:a16="http://schemas.microsoft.com/office/drawing/2014/main" val="944437169"/>
                  </a:ext>
                </a:extLst>
              </a:tr>
              <a:tr h="370840">
                <a:tc>
                  <a:txBody>
                    <a:bodyPr/>
                    <a:lstStyle/>
                    <a:p>
                      <a:r>
                        <a:rPr lang="en-US" dirty="0" err="1"/>
                        <a:t>System.Threading.Timer</a:t>
                      </a:r>
                      <a:endParaRPr lang="en-US" dirty="0"/>
                    </a:p>
                  </a:txBody>
                  <a:tcPr/>
                </a:tc>
                <a:tc>
                  <a:txBody>
                    <a:bodyPr/>
                    <a:lstStyle/>
                    <a:p>
                      <a:r>
                        <a:rPr lang="en-US" dirty="0" err="1"/>
                        <a:t>System.Threading</a:t>
                      </a:r>
                      <a:endParaRPr lang="en-US" dirty="0"/>
                    </a:p>
                  </a:txBody>
                  <a:tcPr/>
                </a:tc>
                <a:tc>
                  <a:txBody>
                    <a:bodyPr/>
                    <a:lstStyle/>
                    <a:p>
                      <a:r>
                        <a:rPr lang="en-US" dirty="0" err="1"/>
                        <a:t>ThreadPool</a:t>
                      </a:r>
                      <a:r>
                        <a:rPr lang="en-US" dirty="0"/>
                        <a:t> thread</a:t>
                      </a:r>
                    </a:p>
                  </a:txBody>
                  <a:tcPr/>
                </a:tc>
                <a:tc>
                  <a:txBody>
                    <a:bodyPr/>
                    <a:lstStyle/>
                    <a:p>
                      <a:r>
                        <a:rPr lang="en-US" dirty="0"/>
                        <a:t>Lightweight, low-level control</a:t>
                      </a:r>
                    </a:p>
                  </a:txBody>
                  <a:tcPr/>
                </a:tc>
                <a:extLst>
                  <a:ext uri="{0D108BD9-81ED-4DB2-BD59-A6C34878D82A}">
                    <a16:rowId xmlns:a16="http://schemas.microsoft.com/office/drawing/2014/main" val="2650680935"/>
                  </a:ext>
                </a:extLst>
              </a:tr>
              <a:tr h="370840">
                <a:tc>
                  <a:txBody>
                    <a:bodyPr/>
                    <a:lstStyle/>
                    <a:p>
                      <a:r>
                        <a:rPr lang="en-US" dirty="0" err="1"/>
                        <a:t>System.Windows.Forms.Timer</a:t>
                      </a:r>
                      <a:endParaRPr lang="en-US" dirty="0"/>
                    </a:p>
                  </a:txBody>
                  <a:tcPr/>
                </a:tc>
                <a:tc>
                  <a:txBody>
                    <a:bodyPr/>
                    <a:lstStyle/>
                    <a:p>
                      <a:r>
                        <a:rPr lang="en-US" dirty="0" err="1"/>
                        <a:t>System.Windows.Forms</a:t>
                      </a:r>
                      <a:endParaRPr lang="en-US" dirty="0"/>
                    </a:p>
                  </a:txBody>
                  <a:tcPr/>
                </a:tc>
                <a:tc>
                  <a:txBody>
                    <a:bodyPr/>
                    <a:lstStyle/>
                    <a:p>
                      <a:r>
                        <a:rPr lang="en-US" dirty="0"/>
                        <a:t>UI thread</a:t>
                      </a:r>
                    </a:p>
                  </a:txBody>
                  <a:tcPr/>
                </a:tc>
                <a:tc>
                  <a:txBody>
                    <a:bodyPr/>
                    <a:lstStyle/>
                    <a:p>
                      <a:r>
                        <a:rPr lang="en-US" dirty="0"/>
                        <a:t>Windows Forms UI-related tasks</a:t>
                      </a:r>
                    </a:p>
                  </a:txBody>
                  <a:tcPr/>
                </a:tc>
                <a:extLst>
                  <a:ext uri="{0D108BD9-81ED-4DB2-BD59-A6C34878D82A}">
                    <a16:rowId xmlns:a16="http://schemas.microsoft.com/office/drawing/2014/main" val="3229028906"/>
                  </a:ext>
                </a:extLst>
              </a:tr>
              <a:tr h="370840">
                <a:tc>
                  <a:txBody>
                    <a:bodyPr/>
                    <a:lstStyle/>
                    <a:p>
                      <a:r>
                        <a:rPr lang="en-US" dirty="0" err="1"/>
                        <a:t>DispatcherTimer</a:t>
                      </a:r>
                      <a:endParaRPr lang="en-US" dirty="0"/>
                    </a:p>
                  </a:txBody>
                  <a:tcPr/>
                </a:tc>
                <a:tc>
                  <a:txBody>
                    <a:bodyPr/>
                    <a:lstStyle/>
                    <a:p>
                      <a:r>
                        <a:rPr lang="en-US" dirty="0" err="1"/>
                        <a:t>System.Windows.Threading</a:t>
                      </a:r>
                      <a:endParaRPr lang="en-US" dirty="0"/>
                    </a:p>
                  </a:txBody>
                  <a:tcPr/>
                </a:tc>
                <a:tc>
                  <a:txBody>
                    <a:bodyPr/>
                    <a:lstStyle/>
                    <a:p>
                      <a:r>
                        <a:rPr lang="en-US" dirty="0"/>
                        <a:t>UI thread (WPF)</a:t>
                      </a:r>
                    </a:p>
                  </a:txBody>
                  <a:tcPr/>
                </a:tc>
                <a:tc>
                  <a:txBody>
                    <a:bodyPr/>
                    <a:lstStyle/>
                    <a:p>
                      <a:r>
                        <a:rPr lang="en-US" dirty="0"/>
                        <a:t>WPF UI-bound tasks</a:t>
                      </a:r>
                    </a:p>
                  </a:txBody>
                  <a:tcPr/>
                </a:tc>
                <a:extLst>
                  <a:ext uri="{0D108BD9-81ED-4DB2-BD59-A6C34878D82A}">
                    <a16:rowId xmlns:a16="http://schemas.microsoft.com/office/drawing/2014/main" val="919328470"/>
                  </a:ext>
                </a:extLst>
              </a:tr>
            </a:tbl>
          </a:graphicData>
        </a:graphic>
      </p:graphicFrame>
    </p:spTree>
    <p:extLst>
      <p:ext uri="{BB962C8B-B14F-4D97-AF65-F5344CB8AC3E}">
        <p14:creationId xmlns:p14="http://schemas.microsoft.com/office/powerpoint/2010/main" val="135384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0565-9E14-588F-243E-A0E48DF26848}"/>
              </a:ext>
            </a:extLst>
          </p:cNvPr>
          <p:cNvSpPr>
            <a:spLocks noGrp="1"/>
          </p:cNvSpPr>
          <p:nvPr>
            <p:ph type="title"/>
          </p:nvPr>
        </p:nvSpPr>
        <p:spPr/>
        <p:txBody>
          <a:bodyPr/>
          <a:lstStyle/>
          <a:p>
            <a:r>
              <a:rPr lang="en-US" dirty="0" err="1"/>
              <a:t>SynchronizationContext</a:t>
            </a:r>
            <a:endParaRPr lang="en-US" dirty="0"/>
          </a:p>
        </p:txBody>
      </p:sp>
      <p:pic>
        <p:nvPicPr>
          <p:cNvPr id="9" name="Content Placeholder 8">
            <a:extLst>
              <a:ext uri="{FF2B5EF4-FFF2-40B4-BE49-F238E27FC236}">
                <a16:creationId xmlns:a16="http://schemas.microsoft.com/office/drawing/2014/main" id="{B3AEA8A1-BE68-1466-CC59-1EEAF27BB967}"/>
              </a:ext>
            </a:extLst>
          </p:cNvPr>
          <p:cNvPicPr>
            <a:picLocks noGrp="1" noChangeAspect="1"/>
          </p:cNvPicPr>
          <p:nvPr>
            <p:ph idx="1"/>
          </p:nvPr>
        </p:nvPicPr>
        <p:blipFill>
          <a:blip r:embed="rId2"/>
          <a:stretch>
            <a:fillRect/>
          </a:stretch>
        </p:blipFill>
        <p:spPr>
          <a:xfrm>
            <a:off x="1097280" y="2117627"/>
            <a:ext cx="3760788" cy="3760788"/>
          </a:xfrm>
        </p:spPr>
      </p:pic>
      <p:sp>
        <p:nvSpPr>
          <p:cNvPr id="10" name="TextBox 9">
            <a:extLst>
              <a:ext uri="{FF2B5EF4-FFF2-40B4-BE49-F238E27FC236}">
                <a16:creationId xmlns:a16="http://schemas.microsoft.com/office/drawing/2014/main" id="{CFCC4B17-0612-6E45-44C0-A3377C1EF528}"/>
              </a:ext>
            </a:extLst>
          </p:cNvPr>
          <p:cNvSpPr txBox="1"/>
          <p:nvPr/>
        </p:nvSpPr>
        <p:spPr>
          <a:xfrm>
            <a:off x="4977352" y="2117627"/>
            <a:ext cx="2663934" cy="369332"/>
          </a:xfrm>
          <a:prstGeom prst="rect">
            <a:avLst/>
          </a:prstGeom>
          <a:noFill/>
        </p:spPr>
        <p:txBody>
          <a:bodyPr wrap="none" rtlCol="0">
            <a:spAutoFit/>
          </a:bodyPr>
          <a:lstStyle/>
          <a:p>
            <a:r>
              <a:rPr lang="en-US" b="1" dirty="0"/>
              <a:t>Analogy: "Task Dispatcher"</a:t>
            </a:r>
          </a:p>
        </p:txBody>
      </p:sp>
      <p:sp>
        <p:nvSpPr>
          <p:cNvPr id="11" name="TextBox 10">
            <a:extLst>
              <a:ext uri="{FF2B5EF4-FFF2-40B4-BE49-F238E27FC236}">
                <a16:creationId xmlns:a16="http://schemas.microsoft.com/office/drawing/2014/main" id="{AAEFEDC4-4B0F-9948-213B-A7D9600A783C}"/>
              </a:ext>
            </a:extLst>
          </p:cNvPr>
          <p:cNvSpPr txBox="1"/>
          <p:nvPr/>
        </p:nvSpPr>
        <p:spPr>
          <a:xfrm>
            <a:off x="4977352" y="2577935"/>
            <a:ext cx="6738398" cy="3139321"/>
          </a:xfrm>
          <a:prstGeom prst="rect">
            <a:avLst/>
          </a:prstGeom>
          <a:noFill/>
        </p:spPr>
        <p:txBody>
          <a:bodyPr wrap="square" rtlCol="0">
            <a:spAutoFit/>
          </a:bodyPr>
          <a:lstStyle/>
          <a:p>
            <a:pPr>
              <a:buNone/>
            </a:pPr>
            <a:r>
              <a:rPr lang="en-US" dirty="0"/>
              <a:t>Imagine you're working in an office with multiple departments:</a:t>
            </a:r>
            <a:br>
              <a:rPr lang="en-US" dirty="0"/>
            </a:br>
            <a:endParaRPr lang="en-US" dirty="0"/>
          </a:p>
          <a:p>
            <a:pPr>
              <a:buFont typeface="Arial" panose="020B0604020202020204" pitchFamily="34" charset="0"/>
              <a:buChar char="•"/>
            </a:pPr>
            <a:r>
              <a:rPr lang="en-US" b="1" dirty="0"/>
              <a:t>UI Department</a:t>
            </a:r>
            <a:r>
              <a:rPr lang="en-US" dirty="0"/>
              <a:t> → Handles user interface</a:t>
            </a:r>
          </a:p>
          <a:p>
            <a:pPr>
              <a:buFont typeface="Arial" panose="020B0604020202020204" pitchFamily="34" charset="0"/>
              <a:buChar char="•"/>
            </a:pPr>
            <a:r>
              <a:rPr lang="en-US" b="1" dirty="0"/>
              <a:t>Background Department</a:t>
            </a:r>
            <a:r>
              <a:rPr lang="en-US" dirty="0"/>
              <a:t> → Handles calculations and IO</a:t>
            </a:r>
          </a:p>
          <a:p>
            <a:pPr>
              <a:buNone/>
            </a:pPr>
            <a:r>
              <a:rPr lang="en-US" dirty="0"/>
              <a:t>When a task completes, the </a:t>
            </a:r>
            <a:r>
              <a:rPr lang="en-US" b="1" dirty="0"/>
              <a:t>dispatcher (</a:t>
            </a:r>
            <a:r>
              <a:rPr lang="en-US" b="1" dirty="0" err="1"/>
              <a:t>SynchronizationContext</a:t>
            </a:r>
            <a:r>
              <a:rPr lang="en-US" b="1" dirty="0"/>
              <a:t>)</a:t>
            </a:r>
            <a:r>
              <a:rPr lang="en-US" dirty="0"/>
              <a:t> decides </a:t>
            </a:r>
            <a:r>
              <a:rPr lang="en-US" b="1" dirty="0"/>
              <a:t>which department (thread)</a:t>
            </a:r>
            <a:r>
              <a:rPr lang="en-US" dirty="0"/>
              <a:t> to return the result to.</a:t>
            </a:r>
          </a:p>
          <a:p>
            <a:pPr>
              <a:buNone/>
            </a:pPr>
            <a:br>
              <a:rPr lang="en-US" dirty="0"/>
            </a:br>
            <a:r>
              <a:rPr lang="en-US" dirty="0"/>
              <a:t>For example:</a:t>
            </a:r>
          </a:p>
          <a:p>
            <a:pPr>
              <a:buFont typeface="Arial" panose="020B0604020202020204" pitchFamily="34" charset="0"/>
              <a:buChar char="•"/>
            </a:pPr>
            <a:r>
              <a:rPr lang="en-US" dirty="0"/>
              <a:t>In a </a:t>
            </a:r>
            <a:r>
              <a:rPr lang="en-US" b="1" dirty="0"/>
              <a:t>UI app</a:t>
            </a:r>
            <a:r>
              <a:rPr lang="en-US" dirty="0"/>
              <a:t>, updates must happen </a:t>
            </a:r>
            <a:r>
              <a:rPr lang="en-US" b="1" dirty="0"/>
              <a:t>on the UI thread</a:t>
            </a:r>
            <a:r>
              <a:rPr lang="en-US" dirty="0"/>
              <a:t>.</a:t>
            </a:r>
          </a:p>
          <a:p>
            <a:pPr>
              <a:buFont typeface="Arial" panose="020B0604020202020204" pitchFamily="34" charset="0"/>
              <a:buChar char="•"/>
            </a:pPr>
            <a:r>
              <a:rPr lang="en-US" dirty="0"/>
              <a:t>But background work (like file reading) happens elsewhere.</a:t>
            </a:r>
          </a:p>
          <a:p>
            <a:endParaRPr lang="en-US" dirty="0"/>
          </a:p>
        </p:txBody>
      </p:sp>
    </p:spTree>
    <p:extLst>
      <p:ext uri="{BB962C8B-B14F-4D97-AF65-F5344CB8AC3E}">
        <p14:creationId xmlns:p14="http://schemas.microsoft.com/office/powerpoint/2010/main" val="4121822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BED8-BCAD-EA9B-DBC8-468439919DBC}"/>
              </a:ext>
            </a:extLst>
          </p:cNvPr>
          <p:cNvSpPr>
            <a:spLocks noGrp="1"/>
          </p:cNvSpPr>
          <p:nvPr>
            <p:ph type="title"/>
          </p:nvPr>
        </p:nvSpPr>
        <p:spPr/>
        <p:txBody>
          <a:bodyPr/>
          <a:lstStyle/>
          <a:p>
            <a:r>
              <a:rPr lang="en-US" dirty="0" err="1"/>
              <a:t>SynchronizationContext</a:t>
            </a:r>
            <a:endParaRPr lang="en-US" dirty="0"/>
          </a:p>
        </p:txBody>
      </p:sp>
      <p:sp>
        <p:nvSpPr>
          <p:cNvPr id="5" name="TextBox 4">
            <a:extLst>
              <a:ext uri="{FF2B5EF4-FFF2-40B4-BE49-F238E27FC236}">
                <a16:creationId xmlns:a16="http://schemas.microsoft.com/office/drawing/2014/main" id="{77D0EAA6-75ED-A951-FC68-35D3FE6632CB}"/>
              </a:ext>
            </a:extLst>
          </p:cNvPr>
          <p:cNvSpPr txBox="1"/>
          <p:nvPr/>
        </p:nvSpPr>
        <p:spPr>
          <a:xfrm>
            <a:off x="1097280" y="2334444"/>
            <a:ext cx="7032395" cy="1200329"/>
          </a:xfrm>
          <a:prstGeom prst="rect">
            <a:avLst/>
          </a:prstGeom>
          <a:noFill/>
        </p:spPr>
        <p:txBody>
          <a:bodyPr wrap="square" rtlCol="0">
            <a:spAutoFit/>
          </a:bodyPr>
          <a:lstStyle/>
          <a:p>
            <a:r>
              <a:rPr lang="en-US" b="1" dirty="0"/>
              <a:t>Where It's Used</a:t>
            </a:r>
          </a:p>
          <a:p>
            <a:r>
              <a:rPr lang="en-US" dirty="0"/>
              <a:t>WinForms and WPF all have custom </a:t>
            </a:r>
            <a:r>
              <a:rPr lang="en-US" dirty="0" err="1"/>
              <a:t>SynchronizationContexts</a:t>
            </a:r>
            <a:r>
              <a:rPr lang="en-US" dirty="0"/>
              <a:t>.</a:t>
            </a:r>
          </a:p>
          <a:p>
            <a:endParaRPr lang="en-US" dirty="0"/>
          </a:p>
          <a:p>
            <a:r>
              <a:rPr lang="en-US" dirty="0"/>
              <a:t>Console apps usually don’t have one (returns null).</a:t>
            </a:r>
          </a:p>
        </p:txBody>
      </p:sp>
      <p:sp>
        <p:nvSpPr>
          <p:cNvPr id="7" name="TextBox 6">
            <a:extLst>
              <a:ext uri="{FF2B5EF4-FFF2-40B4-BE49-F238E27FC236}">
                <a16:creationId xmlns:a16="http://schemas.microsoft.com/office/drawing/2014/main" id="{F6CE16EA-2E44-08A9-1CAB-1115AA2439AF}"/>
              </a:ext>
            </a:extLst>
          </p:cNvPr>
          <p:cNvSpPr txBox="1"/>
          <p:nvPr/>
        </p:nvSpPr>
        <p:spPr>
          <a:xfrm>
            <a:off x="1097280" y="3874416"/>
            <a:ext cx="4757394" cy="2031325"/>
          </a:xfrm>
          <a:prstGeom prst="rect">
            <a:avLst/>
          </a:prstGeom>
          <a:noFill/>
        </p:spPr>
        <p:txBody>
          <a:bodyPr wrap="square" rtlCol="0">
            <a:spAutoFit/>
          </a:bodyPr>
          <a:lstStyle/>
          <a:p>
            <a:r>
              <a:rPr lang="en-US" b="1" dirty="0"/>
              <a:t>Why It's Important</a:t>
            </a:r>
          </a:p>
          <a:p>
            <a:r>
              <a:rPr lang="en-US" dirty="0"/>
              <a:t>Without </a:t>
            </a:r>
            <a:r>
              <a:rPr lang="en-US" dirty="0" err="1"/>
              <a:t>SynchronizationContext</a:t>
            </a:r>
            <a:r>
              <a:rPr lang="en-US" dirty="0"/>
              <a:t>, your app may:</a:t>
            </a:r>
          </a:p>
          <a:p>
            <a:endParaRPr lang="en-US" dirty="0"/>
          </a:p>
          <a:p>
            <a:r>
              <a:rPr lang="en-US" dirty="0"/>
              <a:t>Try to update UI from a non-UI thread (and crash).</a:t>
            </a:r>
          </a:p>
          <a:p>
            <a:endParaRPr lang="en-US" dirty="0"/>
          </a:p>
          <a:p>
            <a:r>
              <a:rPr lang="en-US" dirty="0"/>
              <a:t>Not maintain expected threading behavior.</a:t>
            </a:r>
          </a:p>
        </p:txBody>
      </p:sp>
    </p:spTree>
    <p:extLst>
      <p:ext uri="{BB962C8B-B14F-4D97-AF65-F5344CB8AC3E}">
        <p14:creationId xmlns:p14="http://schemas.microsoft.com/office/powerpoint/2010/main" val="3368999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5C85-F890-2F28-1F76-F223588CA194}"/>
              </a:ext>
            </a:extLst>
          </p:cNvPr>
          <p:cNvSpPr>
            <a:spLocks noGrp="1"/>
          </p:cNvSpPr>
          <p:nvPr>
            <p:ph type="title"/>
          </p:nvPr>
        </p:nvSpPr>
        <p:spPr/>
        <p:txBody>
          <a:bodyPr/>
          <a:lstStyle/>
          <a:p>
            <a:r>
              <a:rPr lang="en-US" dirty="0"/>
              <a:t>Thread-Local Storage (TLS)</a:t>
            </a:r>
          </a:p>
        </p:txBody>
      </p:sp>
      <p:pic>
        <p:nvPicPr>
          <p:cNvPr id="5" name="Content Placeholder 4">
            <a:extLst>
              <a:ext uri="{FF2B5EF4-FFF2-40B4-BE49-F238E27FC236}">
                <a16:creationId xmlns:a16="http://schemas.microsoft.com/office/drawing/2014/main" id="{BE60A117-10EA-3CA9-A20C-665767E994B4}"/>
              </a:ext>
            </a:extLst>
          </p:cNvPr>
          <p:cNvPicPr>
            <a:picLocks noGrp="1" noChangeAspect="1"/>
          </p:cNvPicPr>
          <p:nvPr>
            <p:ph idx="1"/>
          </p:nvPr>
        </p:nvPicPr>
        <p:blipFill>
          <a:blip r:embed="rId2"/>
          <a:stretch>
            <a:fillRect/>
          </a:stretch>
        </p:blipFill>
        <p:spPr>
          <a:xfrm>
            <a:off x="1767140" y="1880376"/>
            <a:ext cx="2805481" cy="2805481"/>
          </a:xfrm>
        </p:spPr>
      </p:pic>
      <p:sp>
        <p:nvSpPr>
          <p:cNvPr id="6" name="TextBox 5">
            <a:extLst>
              <a:ext uri="{FF2B5EF4-FFF2-40B4-BE49-F238E27FC236}">
                <a16:creationId xmlns:a16="http://schemas.microsoft.com/office/drawing/2014/main" id="{089DA21D-2151-FE6E-7BB4-3CF2DD7191E2}"/>
              </a:ext>
            </a:extLst>
          </p:cNvPr>
          <p:cNvSpPr txBox="1"/>
          <p:nvPr/>
        </p:nvSpPr>
        <p:spPr>
          <a:xfrm>
            <a:off x="5269583" y="2013932"/>
            <a:ext cx="4883084" cy="1200329"/>
          </a:xfrm>
          <a:prstGeom prst="rect">
            <a:avLst/>
          </a:prstGeom>
          <a:noFill/>
        </p:spPr>
        <p:txBody>
          <a:bodyPr wrap="square" rtlCol="0">
            <a:spAutoFit/>
          </a:bodyPr>
          <a:lstStyle/>
          <a:p>
            <a:r>
              <a:rPr lang="en-US" b="1" dirty="0"/>
              <a:t>Thread-local storage</a:t>
            </a:r>
            <a:r>
              <a:rPr lang="en-US" dirty="0"/>
              <a:t> allows each </a:t>
            </a:r>
            <a:r>
              <a:rPr lang="en-US" b="1" dirty="0"/>
              <a:t>thread</a:t>
            </a:r>
            <a:r>
              <a:rPr lang="en-US" dirty="0"/>
              <a:t> to have its </a:t>
            </a:r>
            <a:r>
              <a:rPr lang="en-US" b="1" dirty="0"/>
              <a:t>own independent copy of a variable</a:t>
            </a:r>
            <a:r>
              <a:rPr lang="en-US" dirty="0"/>
              <a:t>, so threads don’t interfere with each other when accessing shared data.</a:t>
            </a:r>
          </a:p>
        </p:txBody>
      </p:sp>
      <p:sp>
        <p:nvSpPr>
          <p:cNvPr id="7" name="TextBox 6">
            <a:extLst>
              <a:ext uri="{FF2B5EF4-FFF2-40B4-BE49-F238E27FC236}">
                <a16:creationId xmlns:a16="http://schemas.microsoft.com/office/drawing/2014/main" id="{98C4382E-5132-EAED-529F-FD87FABAD978}"/>
              </a:ext>
            </a:extLst>
          </p:cNvPr>
          <p:cNvSpPr txBox="1"/>
          <p:nvPr/>
        </p:nvSpPr>
        <p:spPr>
          <a:xfrm>
            <a:off x="5305940" y="3272809"/>
            <a:ext cx="5581454" cy="1477328"/>
          </a:xfrm>
          <a:prstGeom prst="rect">
            <a:avLst/>
          </a:prstGeom>
          <a:noFill/>
        </p:spPr>
        <p:txBody>
          <a:bodyPr wrap="square" rtlCol="0">
            <a:spAutoFit/>
          </a:bodyPr>
          <a:lstStyle/>
          <a:p>
            <a:pPr>
              <a:buNone/>
            </a:pPr>
            <a:r>
              <a:rPr lang="en-US" dirty="0"/>
              <a:t>Without TLS, </a:t>
            </a:r>
            <a:r>
              <a:rPr lang="en-US" b="1" dirty="0"/>
              <a:t>multiple threads accessing the same variable</a:t>
            </a:r>
            <a:r>
              <a:rPr lang="en-US" dirty="0"/>
              <a:t> might cause </a:t>
            </a:r>
            <a:r>
              <a:rPr lang="en-US" b="1" dirty="0"/>
              <a:t>data corruption or race conditions</a:t>
            </a:r>
            <a:r>
              <a:rPr lang="en-US" dirty="0"/>
              <a:t>.</a:t>
            </a:r>
          </a:p>
          <a:p>
            <a:r>
              <a:rPr lang="en-US" dirty="0"/>
              <a:t>With TLS, </a:t>
            </a:r>
            <a:r>
              <a:rPr lang="en-US" b="1" dirty="0"/>
              <a:t>each thread gets its own sandboxed copy</a:t>
            </a:r>
            <a:r>
              <a:rPr lang="en-US" dirty="0"/>
              <a:t> of the variable — </a:t>
            </a:r>
            <a:r>
              <a:rPr lang="en-US" b="1" dirty="0"/>
              <a:t>no locking needed</a:t>
            </a:r>
            <a:r>
              <a:rPr lang="en-US" dirty="0"/>
              <a:t>.</a:t>
            </a:r>
          </a:p>
          <a:p>
            <a:endParaRPr lang="en-US" dirty="0"/>
          </a:p>
        </p:txBody>
      </p:sp>
      <p:sp>
        <p:nvSpPr>
          <p:cNvPr id="8" name="TextBox 7">
            <a:extLst>
              <a:ext uri="{FF2B5EF4-FFF2-40B4-BE49-F238E27FC236}">
                <a16:creationId xmlns:a16="http://schemas.microsoft.com/office/drawing/2014/main" id="{80891838-CD6B-9578-F702-60A0A67B0014}"/>
              </a:ext>
            </a:extLst>
          </p:cNvPr>
          <p:cNvSpPr txBox="1"/>
          <p:nvPr/>
        </p:nvSpPr>
        <p:spPr>
          <a:xfrm>
            <a:off x="1566352" y="4685857"/>
            <a:ext cx="9708105" cy="1754326"/>
          </a:xfrm>
          <a:prstGeom prst="rect">
            <a:avLst/>
          </a:prstGeom>
          <a:noFill/>
        </p:spPr>
        <p:txBody>
          <a:bodyPr wrap="square" rtlCol="0">
            <a:spAutoFit/>
          </a:bodyPr>
          <a:lstStyle/>
          <a:p>
            <a:r>
              <a:rPr lang="en-US" b="1" dirty="0"/>
              <a:t>Analogy: "Thread’s Own Locker“</a:t>
            </a:r>
            <a:br>
              <a:rPr lang="en-US" b="1" dirty="0"/>
            </a:br>
            <a:r>
              <a:rPr lang="en-US" b="1" dirty="0"/>
              <a:t>Imagine a gym locker room:</a:t>
            </a:r>
          </a:p>
          <a:p>
            <a:r>
              <a:rPr lang="en-US" b="1" dirty="0"/>
              <a:t>Each thread = person</a:t>
            </a:r>
          </a:p>
          <a:p>
            <a:r>
              <a:rPr lang="en-US" b="1" dirty="0"/>
              <a:t>Each locker = </a:t>
            </a:r>
            <a:r>
              <a:rPr lang="en-US" b="1" dirty="0" err="1"/>
              <a:t>ThreadLocal</a:t>
            </a:r>
            <a:r>
              <a:rPr lang="en-US" b="1" dirty="0"/>
              <a:t>&lt;T&gt;</a:t>
            </a:r>
          </a:p>
          <a:p>
            <a:r>
              <a:rPr lang="en-US" b="1" dirty="0"/>
              <a:t>Everyone has their own locker (data) — no conflicts or sharing.</a:t>
            </a:r>
          </a:p>
          <a:p>
            <a:r>
              <a:rPr lang="en-US" b="1" dirty="0"/>
              <a:t>So, even if 10 threads are using the same </a:t>
            </a:r>
            <a:r>
              <a:rPr lang="en-US" b="1" dirty="0" err="1"/>
              <a:t>ThreadLocal</a:t>
            </a:r>
            <a:r>
              <a:rPr lang="en-US" b="1" dirty="0"/>
              <a:t>&lt;int&gt;, each will have its own private int.</a:t>
            </a:r>
          </a:p>
        </p:txBody>
      </p:sp>
    </p:spTree>
    <p:extLst>
      <p:ext uri="{BB962C8B-B14F-4D97-AF65-F5344CB8AC3E}">
        <p14:creationId xmlns:p14="http://schemas.microsoft.com/office/powerpoint/2010/main" val="120816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28B-8C20-4E80-C24E-AEAF0EFB0B45}"/>
              </a:ext>
            </a:extLst>
          </p:cNvPr>
          <p:cNvSpPr>
            <a:spLocks noGrp="1"/>
          </p:cNvSpPr>
          <p:nvPr>
            <p:ph type="title"/>
          </p:nvPr>
        </p:nvSpPr>
        <p:spPr/>
        <p:txBody>
          <a:bodyPr/>
          <a:lstStyle/>
          <a:p>
            <a:r>
              <a:rPr lang="en-US" dirty="0"/>
              <a:t>Thread-Local Storage (TLS)</a:t>
            </a:r>
          </a:p>
        </p:txBody>
      </p:sp>
      <p:graphicFrame>
        <p:nvGraphicFramePr>
          <p:cNvPr id="4" name="Content Placeholder 3">
            <a:extLst>
              <a:ext uri="{FF2B5EF4-FFF2-40B4-BE49-F238E27FC236}">
                <a16:creationId xmlns:a16="http://schemas.microsoft.com/office/drawing/2014/main" id="{40B93B44-DA68-4E0B-0B61-031BCB5C677C}"/>
              </a:ext>
            </a:extLst>
          </p:cNvPr>
          <p:cNvGraphicFramePr>
            <a:graphicFrameLocks noGrp="1"/>
          </p:cNvGraphicFramePr>
          <p:nvPr>
            <p:ph idx="1"/>
            <p:extLst>
              <p:ext uri="{D42A27DB-BD31-4B8C-83A1-F6EECF244321}">
                <p14:modId xmlns:p14="http://schemas.microsoft.com/office/powerpoint/2010/main" val="2012277747"/>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83075611"/>
                    </a:ext>
                  </a:extLst>
                </a:gridCol>
                <a:gridCol w="5029200">
                  <a:extLst>
                    <a:ext uri="{9D8B030D-6E8A-4147-A177-3AD203B41FA5}">
                      <a16:colId xmlns:a16="http://schemas.microsoft.com/office/drawing/2014/main" val="3753947522"/>
                    </a:ext>
                  </a:extLst>
                </a:gridCol>
              </a:tblGrid>
              <a:tr h="370840">
                <a:tc>
                  <a:txBody>
                    <a:bodyPr/>
                    <a:lstStyle/>
                    <a:p>
                      <a:r>
                        <a:rPr lang="en-US" dirty="0"/>
                        <a:t>Without TLS</a:t>
                      </a:r>
                    </a:p>
                  </a:txBody>
                  <a:tcPr/>
                </a:tc>
                <a:tc>
                  <a:txBody>
                    <a:bodyPr/>
                    <a:lstStyle/>
                    <a:p>
                      <a:r>
                        <a:rPr lang="en-US" dirty="0"/>
                        <a:t>With TLS</a:t>
                      </a:r>
                    </a:p>
                  </a:txBody>
                  <a:tcPr/>
                </a:tc>
                <a:extLst>
                  <a:ext uri="{0D108BD9-81ED-4DB2-BD59-A6C34878D82A}">
                    <a16:rowId xmlns:a16="http://schemas.microsoft.com/office/drawing/2014/main" val="3179344742"/>
                  </a:ext>
                </a:extLst>
              </a:tr>
              <a:tr h="370840">
                <a:tc>
                  <a:txBody>
                    <a:bodyPr/>
                    <a:lstStyle/>
                    <a:p>
                      <a:r>
                        <a:rPr lang="en-US" dirty="0"/>
                        <a:t>Random </a:t>
                      </a:r>
                      <a:r>
                        <a:rPr lang="en-US" dirty="0" err="1"/>
                        <a:t>random</a:t>
                      </a:r>
                      <a:r>
                        <a:rPr lang="en-US" dirty="0"/>
                        <a:t> = new Random();</a:t>
                      </a:r>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random.Next</a:t>
                      </a:r>
                      <a:r>
                        <a:rPr lang="en-US" dirty="0"/>
                        <a:t>()); // Not thread-safe</a:t>
                      </a:r>
                    </a:p>
                    <a:p>
                      <a:r>
                        <a:rPr lang="en-US" dirty="0"/>
                        <a:t>});</a:t>
                      </a:r>
                    </a:p>
                  </a:txBody>
                  <a:tcPr/>
                </a:tc>
                <a:tc>
                  <a:txBody>
                    <a:bodyPr/>
                    <a:lstStyle/>
                    <a:p>
                      <a:r>
                        <a:rPr lang="en-US" b="1" dirty="0" err="1"/>
                        <a:t>ThreadLocal</a:t>
                      </a:r>
                      <a:r>
                        <a:rPr lang="en-US" b="1" dirty="0"/>
                        <a:t>&lt;Random&gt; </a:t>
                      </a:r>
                      <a:r>
                        <a:rPr lang="en-US" b="1" dirty="0" err="1"/>
                        <a:t>localRandom</a:t>
                      </a:r>
                      <a:r>
                        <a:rPr lang="en-US" b="1" dirty="0"/>
                        <a:t> = new </a:t>
                      </a:r>
                      <a:r>
                        <a:rPr lang="en-US" b="1" dirty="0" err="1"/>
                        <a:t>ThreadLocal</a:t>
                      </a:r>
                      <a:r>
                        <a:rPr lang="en-US" b="1" dirty="0"/>
                        <a:t>&lt;Random&gt;(() =&gt; new Random());</a:t>
                      </a:r>
                    </a:p>
                    <a:p>
                      <a:endParaRPr lang="en-US" dirty="0"/>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localRandom.Value.Next</a:t>
                      </a:r>
                      <a:r>
                        <a:rPr lang="en-US" dirty="0"/>
                        <a:t>()); // Each thread gets its own Random</a:t>
                      </a:r>
                    </a:p>
                    <a:p>
                      <a:r>
                        <a:rPr lang="en-US" dirty="0"/>
                        <a:t>});</a:t>
                      </a:r>
                    </a:p>
                  </a:txBody>
                  <a:tcPr/>
                </a:tc>
                <a:extLst>
                  <a:ext uri="{0D108BD9-81ED-4DB2-BD59-A6C34878D82A}">
                    <a16:rowId xmlns:a16="http://schemas.microsoft.com/office/drawing/2014/main" val="4191611114"/>
                  </a:ext>
                </a:extLst>
              </a:tr>
            </a:tbl>
          </a:graphicData>
        </a:graphic>
      </p:graphicFrame>
      <p:sp>
        <p:nvSpPr>
          <p:cNvPr id="5" name="TextBox 4">
            <a:extLst>
              <a:ext uri="{FF2B5EF4-FFF2-40B4-BE49-F238E27FC236}">
                <a16:creationId xmlns:a16="http://schemas.microsoft.com/office/drawing/2014/main" id="{0D6D44FE-DE7A-41FC-0DB1-63089276A258}"/>
              </a:ext>
            </a:extLst>
          </p:cNvPr>
          <p:cNvSpPr txBox="1"/>
          <p:nvPr/>
        </p:nvSpPr>
        <p:spPr>
          <a:xfrm>
            <a:off x="1244337" y="5128181"/>
            <a:ext cx="8427563" cy="369332"/>
          </a:xfrm>
          <a:prstGeom prst="rect">
            <a:avLst/>
          </a:prstGeom>
          <a:noFill/>
        </p:spPr>
        <p:txBody>
          <a:bodyPr wrap="square" rtlCol="0">
            <a:spAutoFit/>
          </a:bodyPr>
          <a:lstStyle/>
          <a:p>
            <a:r>
              <a:rPr lang="en-US"/>
              <a:t>Using Random in multiple threads without TLS causes duplicate or corrupted values.</a:t>
            </a:r>
            <a:endParaRPr lang="en-US" dirty="0"/>
          </a:p>
        </p:txBody>
      </p:sp>
    </p:spTree>
    <p:extLst>
      <p:ext uri="{BB962C8B-B14F-4D97-AF65-F5344CB8AC3E}">
        <p14:creationId xmlns:p14="http://schemas.microsoft.com/office/powerpoint/2010/main" val="1571427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9DB-3D18-9DA7-4653-BD7B550FA08B}"/>
              </a:ext>
            </a:extLst>
          </p:cNvPr>
          <p:cNvSpPr>
            <a:spLocks noGrp="1"/>
          </p:cNvSpPr>
          <p:nvPr>
            <p:ph type="title"/>
          </p:nvPr>
        </p:nvSpPr>
        <p:spPr/>
        <p:txBody>
          <a:bodyPr/>
          <a:lstStyle/>
          <a:p>
            <a:r>
              <a:rPr lang="en-US" dirty="0"/>
              <a:t>Thread-Local Storage (TLS)</a:t>
            </a:r>
          </a:p>
        </p:txBody>
      </p:sp>
      <p:sp>
        <p:nvSpPr>
          <p:cNvPr id="3" name="Content Placeholder 2">
            <a:extLst>
              <a:ext uri="{FF2B5EF4-FFF2-40B4-BE49-F238E27FC236}">
                <a16:creationId xmlns:a16="http://schemas.microsoft.com/office/drawing/2014/main" id="{740EA566-2359-83FB-E592-4389709BDBD1}"/>
              </a:ext>
            </a:extLst>
          </p:cNvPr>
          <p:cNvSpPr>
            <a:spLocks noGrp="1"/>
          </p:cNvSpPr>
          <p:nvPr>
            <p:ph idx="1"/>
          </p:nvPr>
        </p:nvSpPr>
        <p:spPr>
          <a:xfrm>
            <a:off x="1097280" y="2108201"/>
            <a:ext cx="10058400" cy="4132343"/>
          </a:xfrm>
        </p:spPr>
        <p:txBody>
          <a:bodyPr/>
          <a:lstStyle/>
          <a:p>
            <a:r>
              <a:rPr lang="en-US" dirty="0"/>
              <a:t>Used in </a:t>
            </a:r>
            <a:r>
              <a:rPr lang="en-US" b="1" dirty="0"/>
              <a:t>caching, loggers, random number generation</a:t>
            </a:r>
            <a:r>
              <a:rPr lang="en-US" dirty="0"/>
              <a:t>, etc.</a:t>
            </a:r>
          </a:p>
          <a:p>
            <a:r>
              <a:rPr lang="en-US" b="1" dirty="0"/>
              <a:t>When to Use / Avoid</a:t>
            </a:r>
          </a:p>
          <a:p>
            <a:endParaRPr lang="en-US" b="1" dirty="0"/>
          </a:p>
        </p:txBody>
      </p:sp>
      <p:graphicFrame>
        <p:nvGraphicFramePr>
          <p:cNvPr id="4" name="Table 3">
            <a:extLst>
              <a:ext uri="{FF2B5EF4-FFF2-40B4-BE49-F238E27FC236}">
                <a16:creationId xmlns:a16="http://schemas.microsoft.com/office/drawing/2014/main" id="{FD77197F-1A83-42D9-3A76-84B92BD978AF}"/>
              </a:ext>
            </a:extLst>
          </p:cNvPr>
          <p:cNvGraphicFramePr>
            <a:graphicFrameLocks noGrp="1"/>
          </p:cNvGraphicFramePr>
          <p:nvPr>
            <p:extLst>
              <p:ext uri="{D42A27DB-BD31-4B8C-83A1-F6EECF244321}">
                <p14:modId xmlns:p14="http://schemas.microsoft.com/office/powerpoint/2010/main" val="946934373"/>
              </p:ext>
            </p:extLst>
          </p:nvPr>
        </p:nvGraphicFramePr>
        <p:xfrm>
          <a:off x="1202441" y="309522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36354998"/>
                    </a:ext>
                  </a:extLst>
                </a:gridCol>
                <a:gridCol w="4064000">
                  <a:extLst>
                    <a:ext uri="{9D8B030D-6E8A-4147-A177-3AD203B41FA5}">
                      <a16:colId xmlns:a16="http://schemas.microsoft.com/office/drawing/2014/main" val="848153952"/>
                    </a:ext>
                  </a:extLst>
                </a:gridCol>
              </a:tblGrid>
              <a:tr h="370840">
                <a:tc>
                  <a:txBody>
                    <a:bodyPr/>
                    <a:lstStyle/>
                    <a:p>
                      <a:r>
                        <a:rPr lang="en-US" dirty="0"/>
                        <a:t>Use TLS when...</a:t>
                      </a:r>
                    </a:p>
                  </a:txBody>
                  <a:tcPr/>
                </a:tc>
                <a:tc>
                  <a:txBody>
                    <a:bodyPr/>
                    <a:lstStyle/>
                    <a:p>
                      <a:r>
                        <a:rPr lang="en-US" dirty="0"/>
                        <a:t>Avoid TLS when...</a:t>
                      </a:r>
                    </a:p>
                  </a:txBody>
                  <a:tcPr/>
                </a:tc>
                <a:extLst>
                  <a:ext uri="{0D108BD9-81ED-4DB2-BD59-A6C34878D82A}">
                    <a16:rowId xmlns:a16="http://schemas.microsoft.com/office/drawing/2014/main" val="3771372061"/>
                  </a:ext>
                </a:extLst>
              </a:tr>
              <a:tr h="370840">
                <a:tc>
                  <a:txBody>
                    <a:bodyPr/>
                    <a:lstStyle/>
                    <a:p>
                      <a:r>
                        <a:rPr lang="en-US" dirty="0"/>
                        <a:t>Threads need private state/data</a:t>
                      </a:r>
                    </a:p>
                  </a:txBody>
                  <a:tcPr/>
                </a:tc>
                <a:tc>
                  <a:txBody>
                    <a:bodyPr/>
                    <a:lstStyle/>
                    <a:p>
                      <a:r>
                        <a:rPr lang="en-US" dirty="0"/>
                        <a:t>You actually want shared data</a:t>
                      </a:r>
                    </a:p>
                  </a:txBody>
                  <a:tcPr/>
                </a:tc>
                <a:extLst>
                  <a:ext uri="{0D108BD9-81ED-4DB2-BD59-A6C34878D82A}">
                    <a16:rowId xmlns:a16="http://schemas.microsoft.com/office/drawing/2014/main" val="4145885469"/>
                  </a:ext>
                </a:extLst>
              </a:tr>
              <a:tr h="370840">
                <a:tc>
                  <a:txBody>
                    <a:bodyPr/>
                    <a:lstStyle/>
                    <a:p>
                      <a:r>
                        <a:rPr lang="en-US" dirty="0"/>
                        <a:t>You want to avoid locks</a:t>
                      </a:r>
                    </a:p>
                  </a:txBody>
                  <a:tcPr/>
                </a:tc>
                <a:tc>
                  <a:txBody>
                    <a:bodyPr/>
                    <a:lstStyle/>
                    <a:p>
                      <a:r>
                        <a:rPr lang="en-US" dirty="0"/>
                        <a:t>Memory usage is a concern (copies per thread)</a:t>
                      </a:r>
                    </a:p>
                  </a:txBody>
                  <a:tcPr/>
                </a:tc>
                <a:extLst>
                  <a:ext uri="{0D108BD9-81ED-4DB2-BD59-A6C34878D82A}">
                    <a16:rowId xmlns:a16="http://schemas.microsoft.com/office/drawing/2014/main" val="369922709"/>
                  </a:ext>
                </a:extLst>
              </a:tr>
              <a:tr h="370840">
                <a:tc>
                  <a:txBody>
                    <a:bodyPr/>
                    <a:lstStyle/>
                    <a:p>
                      <a:r>
                        <a:rPr lang="en-US" dirty="0"/>
                        <a:t>High-performance parallelism (e.g., </a:t>
                      </a:r>
                      <a:r>
                        <a:rPr lang="en-US" dirty="0" err="1"/>
                        <a:t>Parallel.For</a:t>
                      </a:r>
                      <a:r>
                        <a:rPr lang="en-US" dirty="0"/>
                        <a:t>)</a:t>
                      </a:r>
                    </a:p>
                  </a:txBody>
                  <a:tcPr/>
                </a:tc>
                <a:tc>
                  <a:txBody>
                    <a:bodyPr/>
                    <a:lstStyle/>
                    <a:p>
                      <a:r>
                        <a:rPr lang="en-US" dirty="0"/>
                        <a:t>You need data to be passed between threads</a:t>
                      </a:r>
                    </a:p>
                  </a:txBody>
                  <a:tcPr/>
                </a:tc>
                <a:extLst>
                  <a:ext uri="{0D108BD9-81ED-4DB2-BD59-A6C34878D82A}">
                    <a16:rowId xmlns:a16="http://schemas.microsoft.com/office/drawing/2014/main" val="2587087450"/>
                  </a:ext>
                </a:extLst>
              </a:tr>
            </a:tbl>
          </a:graphicData>
        </a:graphic>
      </p:graphicFrame>
      <p:sp>
        <p:nvSpPr>
          <p:cNvPr id="5" name="TextBox 4">
            <a:extLst>
              <a:ext uri="{FF2B5EF4-FFF2-40B4-BE49-F238E27FC236}">
                <a16:creationId xmlns:a16="http://schemas.microsoft.com/office/drawing/2014/main" id="{94461923-2BFE-5002-2ED5-90434C2DE962}"/>
              </a:ext>
            </a:extLst>
          </p:cNvPr>
          <p:cNvSpPr txBox="1"/>
          <p:nvPr/>
        </p:nvSpPr>
        <p:spPr>
          <a:xfrm>
            <a:off x="1202441" y="5392132"/>
            <a:ext cx="8045254" cy="646331"/>
          </a:xfrm>
          <a:prstGeom prst="rect">
            <a:avLst/>
          </a:prstGeom>
          <a:noFill/>
        </p:spPr>
        <p:txBody>
          <a:bodyPr wrap="square" rtlCol="0">
            <a:spAutoFit/>
          </a:bodyPr>
          <a:lstStyle/>
          <a:p>
            <a:r>
              <a:rPr lang="en-US" dirty="0" err="1"/>
              <a:t>ThreadLocal</a:t>
            </a:r>
            <a:r>
              <a:rPr lang="en-US" dirty="0"/>
              <a:t>&lt;T&gt; allows each thread to safely maintain its own copy of a variable.</a:t>
            </a:r>
          </a:p>
          <a:p>
            <a:r>
              <a:rPr lang="en-US" dirty="0"/>
              <a:t>It’s ideal when you want thread isolation without needing synchronization.</a:t>
            </a:r>
          </a:p>
        </p:txBody>
      </p:sp>
    </p:spTree>
    <p:extLst>
      <p:ext uri="{BB962C8B-B14F-4D97-AF65-F5344CB8AC3E}">
        <p14:creationId xmlns:p14="http://schemas.microsoft.com/office/powerpoint/2010/main" val="2192903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EDA9-7D8A-8CB5-BC73-871A56A66958}"/>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10589F58-9F31-8E9F-5319-17F461D4BB1E}"/>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2F29E6B8-86CF-1636-C7F2-E2324A61B3BD}"/>
              </a:ext>
            </a:extLst>
          </p:cNvPr>
          <p:cNvSpPr txBox="1"/>
          <p:nvPr/>
        </p:nvSpPr>
        <p:spPr>
          <a:xfrm>
            <a:off x="5231876" y="2253006"/>
            <a:ext cx="2413262" cy="369332"/>
          </a:xfrm>
          <a:prstGeom prst="rect">
            <a:avLst/>
          </a:prstGeom>
          <a:noFill/>
        </p:spPr>
        <p:txBody>
          <a:bodyPr wrap="square" rtlCol="0">
            <a:spAutoFit/>
          </a:bodyPr>
          <a:lstStyle/>
          <a:p>
            <a:r>
              <a:rPr lang="en-US" b="1" dirty="0"/>
              <a:t>Real-World Analogy</a:t>
            </a:r>
          </a:p>
        </p:txBody>
      </p:sp>
      <p:sp>
        <p:nvSpPr>
          <p:cNvPr id="7" name="TextBox 6">
            <a:extLst>
              <a:ext uri="{FF2B5EF4-FFF2-40B4-BE49-F238E27FC236}">
                <a16:creationId xmlns:a16="http://schemas.microsoft.com/office/drawing/2014/main" id="{6F34753B-05B1-5970-2A93-610D04F5F04C}"/>
              </a:ext>
            </a:extLst>
          </p:cNvPr>
          <p:cNvSpPr txBox="1"/>
          <p:nvPr/>
        </p:nvSpPr>
        <p:spPr>
          <a:xfrm>
            <a:off x="5410986" y="2950590"/>
            <a:ext cx="5744694" cy="923330"/>
          </a:xfrm>
          <a:prstGeom prst="rect">
            <a:avLst/>
          </a:prstGeom>
          <a:noFill/>
        </p:spPr>
        <p:txBody>
          <a:bodyPr wrap="square" rtlCol="0">
            <a:spAutoFit/>
          </a:bodyPr>
          <a:lstStyle/>
          <a:p>
            <a:r>
              <a:rPr lang="en-US" dirty="0"/>
              <a:t>Think of Task like hiring a helper to do a job while you continue your work. Once the helper finishes, you can check the result, handle any issues, or chain more work.</a:t>
            </a:r>
          </a:p>
        </p:txBody>
      </p:sp>
    </p:spTree>
    <p:extLst>
      <p:ext uri="{BB962C8B-B14F-4D97-AF65-F5344CB8AC3E}">
        <p14:creationId xmlns:p14="http://schemas.microsoft.com/office/powerpoint/2010/main" val="2354076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729C-1BDD-8DF7-AB60-A0492805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275D0-1CA4-2314-C9E9-52402A7EE7F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9D4331EC-9936-1D33-8205-C67F5F7392CA}"/>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710AEBFF-D04B-7490-0395-280F7E4732CE}"/>
              </a:ext>
            </a:extLst>
          </p:cNvPr>
          <p:cNvSpPr txBox="1"/>
          <p:nvPr/>
        </p:nvSpPr>
        <p:spPr>
          <a:xfrm>
            <a:off x="5231876" y="2253006"/>
            <a:ext cx="2413262" cy="369332"/>
          </a:xfrm>
          <a:prstGeom prst="rect">
            <a:avLst/>
          </a:prstGeom>
          <a:noFill/>
        </p:spPr>
        <p:txBody>
          <a:bodyPr wrap="square" rtlCol="0">
            <a:spAutoFit/>
          </a:bodyPr>
          <a:lstStyle/>
          <a:p>
            <a:r>
              <a:rPr lang="en-US" b="1" dirty="0"/>
              <a:t>What is TPL?</a:t>
            </a:r>
          </a:p>
        </p:txBody>
      </p:sp>
      <p:sp>
        <p:nvSpPr>
          <p:cNvPr id="7" name="TextBox 6">
            <a:extLst>
              <a:ext uri="{FF2B5EF4-FFF2-40B4-BE49-F238E27FC236}">
                <a16:creationId xmlns:a16="http://schemas.microsoft.com/office/drawing/2014/main" id="{00140B50-1901-DF2A-43DC-684DC291A8A1}"/>
              </a:ext>
            </a:extLst>
          </p:cNvPr>
          <p:cNvSpPr txBox="1"/>
          <p:nvPr/>
        </p:nvSpPr>
        <p:spPr>
          <a:xfrm>
            <a:off x="5410986" y="2950590"/>
            <a:ext cx="3299381" cy="2031325"/>
          </a:xfrm>
          <a:prstGeom prst="rect">
            <a:avLst/>
          </a:prstGeom>
          <a:noFill/>
        </p:spPr>
        <p:txBody>
          <a:bodyPr wrap="square" rtlCol="0">
            <a:spAutoFit/>
          </a:bodyPr>
          <a:lstStyle/>
          <a:p>
            <a:r>
              <a:rPr lang="en-US" dirty="0"/>
              <a:t>The Task Parallel Library is a set of public types and APIs in the </a:t>
            </a:r>
            <a:r>
              <a:rPr lang="en-US" dirty="0" err="1"/>
              <a:t>System.Threading.Tasks</a:t>
            </a:r>
            <a:r>
              <a:rPr lang="en-US" dirty="0"/>
              <a:t> namespace that simplifies writing concurrent and parallel code. It was introduced in .NET Framework 4.0.</a:t>
            </a:r>
          </a:p>
        </p:txBody>
      </p:sp>
    </p:spTree>
    <p:extLst>
      <p:ext uri="{BB962C8B-B14F-4D97-AF65-F5344CB8AC3E}">
        <p14:creationId xmlns:p14="http://schemas.microsoft.com/office/powerpoint/2010/main" val="1016702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4343-0D72-570F-7B1C-407490C14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C4A5-FE84-9691-D6A5-0ADEE943F8A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23E63338-72B3-198E-3D99-4EEC7663DF4D}"/>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1662D30B-0DCB-EE87-6766-D2921D146CB9}"/>
              </a:ext>
            </a:extLst>
          </p:cNvPr>
          <p:cNvSpPr txBox="1"/>
          <p:nvPr/>
        </p:nvSpPr>
        <p:spPr>
          <a:xfrm>
            <a:off x="5410986" y="2318994"/>
            <a:ext cx="2413262" cy="369332"/>
          </a:xfrm>
          <a:prstGeom prst="rect">
            <a:avLst/>
          </a:prstGeom>
          <a:noFill/>
        </p:spPr>
        <p:txBody>
          <a:bodyPr wrap="square" rtlCol="0">
            <a:spAutoFit/>
          </a:bodyPr>
          <a:lstStyle/>
          <a:p>
            <a:r>
              <a:rPr lang="en-US" b="1" dirty="0"/>
              <a:t>Why TPL is needed?</a:t>
            </a:r>
          </a:p>
        </p:txBody>
      </p:sp>
      <p:sp>
        <p:nvSpPr>
          <p:cNvPr id="7" name="TextBox 6">
            <a:extLst>
              <a:ext uri="{FF2B5EF4-FFF2-40B4-BE49-F238E27FC236}">
                <a16:creationId xmlns:a16="http://schemas.microsoft.com/office/drawing/2014/main" id="{696C46CC-0386-95C1-B984-1719F579C11D}"/>
              </a:ext>
            </a:extLst>
          </p:cNvPr>
          <p:cNvSpPr txBox="1"/>
          <p:nvPr/>
        </p:nvSpPr>
        <p:spPr>
          <a:xfrm>
            <a:off x="5410986" y="2950590"/>
            <a:ext cx="5744694" cy="2585323"/>
          </a:xfrm>
          <a:prstGeom prst="rect">
            <a:avLst/>
          </a:prstGeom>
          <a:noFill/>
        </p:spPr>
        <p:txBody>
          <a:bodyPr wrap="square" rtlCol="0">
            <a:spAutoFit/>
          </a:bodyPr>
          <a:lstStyle/>
          <a:p>
            <a:r>
              <a:rPr lang="en-US" dirty="0"/>
              <a:t>Manual threading with Thread class is error-prone.</a:t>
            </a:r>
          </a:p>
          <a:p>
            <a:endParaRPr lang="en-US" dirty="0"/>
          </a:p>
          <a:p>
            <a:r>
              <a:rPr lang="en-US" dirty="0"/>
              <a:t>Thread pool (</a:t>
            </a:r>
            <a:r>
              <a:rPr lang="en-US" dirty="0" err="1"/>
              <a:t>ThreadPool.QueueUserWorkItem</a:t>
            </a:r>
            <a:r>
              <a:rPr lang="en-US" dirty="0"/>
              <a:t>) lacks modern constructs like return values, continuations, or exception handling.</a:t>
            </a:r>
          </a:p>
          <a:p>
            <a:endParaRPr lang="en-US" dirty="0"/>
          </a:p>
          <a:p>
            <a:r>
              <a:rPr lang="en-US" dirty="0"/>
              <a:t>TPL provides an abstraction over threads using Task and Task&lt;</a:t>
            </a:r>
            <a:r>
              <a:rPr lang="en-US" dirty="0" err="1"/>
              <a:t>TResult</a:t>
            </a:r>
            <a:r>
              <a:rPr lang="en-US" dirty="0"/>
              <a:t>&gt;, making it easier to manage asynchronous operations.</a:t>
            </a:r>
          </a:p>
        </p:txBody>
      </p:sp>
    </p:spTree>
    <p:extLst>
      <p:ext uri="{BB962C8B-B14F-4D97-AF65-F5344CB8AC3E}">
        <p14:creationId xmlns:p14="http://schemas.microsoft.com/office/powerpoint/2010/main" val="3677037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1039-F67E-4692-D048-23CEA525038E}"/>
              </a:ext>
            </a:extLst>
          </p:cNvPr>
          <p:cNvSpPr>
            <a:spLocks noGrp="1"/>
          </p:cNvSpPr>
          <p:nvPr>
            <p:ph type="title"/>
          </p:nvPr>
        </p:nvSpPr>
        <p:spPr/>
        <p:txBody>
          <a:bodyPr/>
          <a:lstStyle/>
          <a:p>
            <a:r>
              <a:rPr lang="en-US" dirty="0"/>
              <a:t>What are Task Continuations?</a:t>
            </a:r>
          </a:p>
        </p:txBody>
      </p:sp>
      <p:sp>
        <p:nvSpPr>
          <p:cNvPr id="3" name="Content Placeholder 2">
            <a:extLst>
              <a:ext uri="{FF2B5EF4-FFF2-40B4-BE49-F238E27FC236}">
                <a16:creationId xmlns:a16="http://schemas.microsoft.com/office/drawing/2014/main" id="{A8E962FE-C3B6-221C-1C80-A086E4FEE871}"/>
              </a:ext>
            </a:extLst>
          </p:cNvPr>
          <p:cNvSpPr>
            <a:spLocks noGrp="1"/>
          </p:cNvSpPr>
          <p:nvPr>
            <p:ph idx="1"/>
          </p:nvPr>
        </p:nvSpPr>
        <p:spPr/>
        <p:txBody>
          <a:bodyPr/>
          <a:lstStyle/>
          <a:p>
            <a:r>
              <a:rPr lang="en-US" dirty="0"/>
              <a:t>A </a:t>
            </a:r>
            <a:r>
              <a:rPr lang="en-US" b="1" dirty="0"/>
              <a:t>continuation</a:t>
            </a:r>
            <a:r>
              <a:rPr lang="en-US" dirty="0"/>
              <a:t> is a task that starts </a:t>
            </a:r>
            <a:r>
              <a:rPr lang="en-US" b="1" dirty="0"/>
              <a:t>after another task finishes</a:t>
            </a:r>
            <a:r>
              <a:rPr lang="en-US" dirty="0"/>
              <a:t>. It's a way to chain tasks so that each task waits for the previous one to complete before running.</a:t>
            </a:r>
          </a:p>
          <a:p>
            <a:endParaRPr lang="en-US" dirty="0"/>
          </a:p>
        </p:txBody>
      </p:sp>
      <p:pic>
        <p:nvPicPr>
          <p:cNvPr id="5" name="Picture 4">
            <a:extLst>
              <a:ext uri="{FF2B5EF4-FFF2-40B4-BE49-F238E27FC236}">
                <a16:creationId xmlns:a16="http://schemas.microsoft.com/office/drawing/2014/main" id="{F3C5AA8B-821F-6DFE-8AEE-F66ABD0AA0A9}"/>
              </a:ext>
            </a:extLst>
          </p:cNvPr>
          <p:cNvPicPr>
            <a:picLocks noChangeAspect="1"/>
          </p:cNvPicPr>
          <p:nvPr/>
        </p:nvPicPr>
        <p:blipFill>
          <a:blip r:embed="rId2"/>
          <a:stretch>
            <a:fillRect/>
          </a:stretch>
        </p:blipFill>
        <p:spPr>
          <a:xfrm>
            <a:off x="1097280" y="2997723"/>
            <a:ext cx="3143839" cy="3143839"/>
          </a:xfrm>
          <a:prstGeom prst="rect">
            <a:avLst/>
          </a:prstGeom>
        </p:spPr>
      </p:pic>
      <p:sp>
        <p:nvSpPr>
          <p:cNvPr id="6" name="TextBox 5">
            <a:extLst>
              <a:ext uri="{FF2B5EF4-FFF2-40B4-BE49-F238E27FC236}">
                <a16:creationId xmlns:a16="http://schemas.microsoft.com/office/drawing/2014/main" id="{F6AA1AC5-684B-47F7-89F2-A450C539BA22}"/>
              </a:ext>
            </a:extLst>
          </p:cNvPr>
          <p:cNvSpPr txBox="1"/>
          <p:nvPr/>
        </p:nvSpPr>
        <p:spPr>
          <a:xfrm>
            <a:off x="4656841" y="3497344"/>
            <a:ext cx="5269584" cy="1200329"/>
          </a:xfrm>
          <a:prstGeom prst="rect">
            <a:avLst/>
          </a:prstGeom>
          <a:noFill/>
        </p:spPr>
        <p:txBody>
          <a:bodyPr wrap="square" rtlCol="0">
            <a:spAutoFit/>
          </a:bodyPr>
          <a:lstStyle/>
          <a:p>
            <a:r>
              <a:rPr lang="en-US" b="1" dirty="0"/>
              <a:t>Analogy:</a:t>
            </a:r>
            <a:br>
              <a:rPr lang="en-US" dirty="0"/>
            </a:br>
            <a:r>
              <a:rPr lang="en-US" dirty="0"/>
              <a:t>Imagine you order a pizza online (Task 1). Once it's delivered, you eat it (Task 2). Eating </a:t>
            </a:r>
            <a:r>
              <a:rPr lang="en-US" b="1" dirty="0"/>
              <a:t>depends</a:t>
            </a:r>
            <a:r>
              <a:rPr lang="en-US" dirty="0"/>
              <a:t> on the delivery finishing — this is a </a:t>
            </a:r>
            <a:r>
              <a:rPr lang="en-US" b="1" dirty="0"/>
              <a:t>continuation</a:t>
            </a:r>
            <a:r>
              <a:rPr lang="en-US" dirty="0"/>
              <a:t>.</a:t>
            </a:r>
          </a:p>
        </p:txBody>
      </p:sp>
    </p:spTree>
    <p:extLst>
      <p:ext uri="{BB962C8B-B14F-4D97-AF65-F5344CB8AC3E}">
        <p14:creationId xmlns:p14="http://schemas.microsoft.com/office/powerpoint/2010/main" val="663915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D6B5-6EDB-E7A2-6ADA-15E5BF1F4DC2}"/>
              </a:ext>
            </a:extLst>
          </p:cNvPr>
          <p:cNvSpPr>
            <a:spLocks noGrp="1"/>
          </p:cNvSpPr>
          <p:nvPr>
            <p:ph type="title"/>
          </p:nvPr>
        </p:nvSpPr>
        <p:spPr/>
        <p:txBody>
          <a:bodyPr/>
          <a:lstStyle/>
          <a:p>
            <a:r>
              <a:rPr lang="en-US" dirty="0"/>
              <a:t>Task Continuations</a:t>
            </a:r>
          </a:p>
        </p:txBody>
      </p:sp>
      <p:sp>
        <p:nvSpPr>
          <p:cNvPr id="4" name="Rectangle 1">
            <a:extLst>
              <a:ext uri="{FF2B5EF4-FFF2-40B4-BE49-F238E27FC236}">
                <a16:creationId xmlns:a16="http://schemas.microsoft.com/office/drawing/2014/main" id="{7B3D62A8-7000-70F3-B59F-EEBEBC74BA38}"/>
              </a:ext>
            </a:extLst>
          </p:cNvPr>
          <p:cNvSpPr>
            <a:spLocks noGrp="1" noChangeArrowheads="1"/>
          </p:cNvSpPr>
          <p:nvPr>
            <p:ph idx="1"/>
          </p:nvPr>
        </p:nvSpPr>
        <p:spPr bwMode="auto">
          <a:xfrm>
            <a:off x="1323523" y="2078875"/>
            <a:ext cx="3544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Compare </a:t>
            </a:r>
            <a:r>
              <a:rPr kumimoji="0" lang="en-US" altLang="en-US" sz="1800" b="0" i="0" u="none" strike="noStrike" cap="none" normalizeH="0" baseline="0" dirty="0" err="1">
                <a:ln>
                  <a:noFill/>
                </a:ln>
                <a:solidFill>
                  <a:schemeClr val="tx1"/>
                </a:solidFill>
                <a:effectLst/>
                <a:latin typeface="Arial" panose="020B0604020202020204" pitchFamily="34" charset="0"/>
              </a:rPr>
              <a:t>ContinueWith</a:t>
            </a:r>
            <a:r>
              <a:rPr kumimoji="0" lang="en-US" altLang="en-US" sz="1800" b="0" i="0" u="none" strike="noStrike" cap="none" normalizeH="0" baseline="0" dirty="0">
                <a:ln>
                  <a:noFill/>
                </a:ln>
                <a:solidFill>
                  <a:schemeClr val="tx1"/>
                </a:solidFill>
                <a:effectLst/>
                <a:latin typeface="Arial" panose="020B0604020202020204" pitchFamily="34" charset="0"/>
              </a:rPr>
              <a:t> vs await </a:t>
            </a:r>
          </a:p>
        </p:txBody>
      </p:sp>
      <p:sp>
        <p:nvSpPr>
          <p:cNvPr id="5" name="TextBox 4">
            <a:extLst>
              <a:ext uri="{FF2B5EF4-FFF2-40B4-BE49-F238E27FC236}">
                <a16:creationId xmlns:a16="http://schemas.microsoft.com/office/drawing/2014/main" id="{0B1F7BE8-DDBC-E040-DDB0-7ECFDB16C2D2}"/>
              </a:ext>
            </a:extLst>
          </p:cNvPr>
          <p:cNvSpPr txBox="1"/>
          <p:nvPr/>
        </p:nvSpPr>
        <p:spPr>
          <a:xfrm>
            <a:off x="1555423" y="2846895"/>
            <a:ext cx="4099520" cy="1754326"/>
          </a:xfrm>
          <a:prstGeom prst="rect">
            <a:avLst/>
          </a:prstGeom>
          <a:noFill/>
        </p:spPr>
        <p:txBody>
          <a:bodyPr wrap="none" rtlCol="0">
            <a:spAutoFit/>
          </a:bodyPr>
          <a:lstStyle/>
          <a:p>
            <a:r>
              <a:rPr lang="en-US" dirty="0"/>
              <a:t>// Using await (more readable)</a:t>
            </a:r>
          </a:p>
          <a:p>
            <a:r>
              <a:rPr lang="en-US" dirty="0"/>
              <a:t>async Task Run()</a:t>
            </a:r>
          </a:p>
          <a:p>
            <a:r>
              <a:rPr lang="en-US" dirty="0"/>
              <a:t>{</a:t>
            </a:r>
          </a:p>
          <a:p>
            <a:r>
              <a:rPr lang="en-US" dirty="0"/>
              <a:t>    int result = await </a:t>
            </a:r>
            <a:r>
              <a:rPr lang="en-US" dirty="0" err="1"/>
              <a:t>Task.Run</a:t>
            </a:r>
            <a:r>
              <a:rPr lang="en-US" dirty="0"/>
              <a:t>(() =&gt; 10);</a:t>
            </a:r>
          </a:p>
          <a:p>
            <a:r>
              <a:rPr lang="en-US" dirty="0"/>
              <a:t>    </a:t>
            </a:r>
            <a:r>
              <a:rPr lang="en-US" dirty="0" err="1"/>
              <a:t>Console.WriteLine</a:t>
            </a:r>
            <a:r>
              <a:rPr lang="en-US" dirty="0"/>
              <a:t>($"Result: {result}");</a:t>
            </a:r>
          </a:p>
          <a:p>
            <a:r>
              <a:rPr lang="en-US" dirty="0"/>
              <a:t>}</a:t>
            </a:r>
          </a:p>
        </p:txBody>
      </p:sp>
      <p:sp>
        <p:nvSpPr>
          <p:cNvPr id="6" name="TextBox 5">
            <a:extLst>
              <a:ext uri="{FF2B5EF4-FFF2-40B4-BE49-F238E27FC236}">
                <a16:creationId xmlns:a16="http://schemas.microsoft.com/office/drawing/2014/main" id="{B45D1E97-9EF4-76FD-615D-833A9964F725}"/>
              </a:ext>
            </a:extLst>
          </p:cNvPr>
          <p:cNvSpPr txBox="1"/>
          <p:nvPr/>
        </p:nvSpPr>
        <p:spPr>
          <a:xfrm>
            <a:off x="1555423" y="4999909"/>
            <a:ext cx="9330888" cy="923330"/>
          </a:xfrm>
          <a:prstGeom prst="rect">
            <a:avLst/>
          </a:prstGeom>
          <a:noFill/>
        </p:spPr>
        <p:txBody>
          <a:bodyPr wrap="none" rtlCol="0">
            <a:spAutoFit/>
          </a:bodyPr>
          <a:lstStyle/>
          <a:p>
            <a:r>
              <a:rPr lang="en-US"/>
              <a:t>ContinueWith is useful for fine-grained control, especially for scheduling or conditional branching.</a:t>
            </a:r>
          </a:p>
          <a:p>
            <a:endParaRPr lang="en-US"/>
          </a:p>
          <a:p>
            <a:r>
              <a:rPr lang="en-US"/>
              <a:t>await is cleaner and preferred for most high-level code.</a:t>
            </a:r>
            <a:endParaRPr lang="en-US" dirty="0"/>
          </a:p>
        </p:txBody>
      </p:sp>
    </p:spTree>
    <p:extLst>
      <p:ext uri="{BB962C8B-B14F-4D97-AF65-F5344CB8AC3E}">
        <p14:creationId xmlns:p14="http://schemas.microsoft.com/office/powerpoint/2010/main" val="459868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81B352-6BE7-52C6-FEE4-4821CAE2CC07}"/>
              </a:ext>
            </a:extLst>
          </p:cNvPr>
          <p:cNvPicPr>
            <a:picLocks noGrp="1" noChangeAspect="1"/>
          </p:cNvPicPr>
          <p:nvPr>
            <p:ph idx="1"/>
          </p:nvPr>
        </p:nvPicPr>
        <p:blipFill>
          <a:blip r:embed="rId2"/>
          <a:stretch>
            <a:fillRect/>
          </a:stretch>
        </p:blipFill>
        <p:spPr>
          <a:xfrm>
            <a:off x="1238618" y="2061066"/>
            <a:ext cx="3760788" cy="3760788"/>
          </a:xfrm>
        </p:spPr>
      </p:pic>
      <p:sp>
        <p:nvSpPr>
          <p:cNvPr id="4" name="Rectangle 1">
            <a:extLst>
              <a:ext uri="{FF2B5EF4-FFF2-40B4-BE49-F238E27FC236}">
                <a16:creationId xmlns:a16="http://schemas.microsoft.com/office/drawing/2014/main" id="{D3651475-763A-215F-5FB8-6F1BF3FD83F5}"/>
              </a:ext>
            </a:extLst>
          </p:cNvPr>
          <p:cNvSpPr>
            <a:spLocks noGrp="1" noChangeArrowheads="1"/>
          </p:cNvSpPr>
          <p:nvPr>
            <p:ph type="title"/>
          </p:nvPr>
        </p:nvSpPr>
        <p:spPr bwMode="auto">
          <a:xfrm>
            <a:off x="1097280" y="827315"/>
            <a:ext cx="4467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Parallel.For</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Parallel.ForEach</a:t>
            </a:r>
            <a:r>
              <a:rPr kumimoji="0" lang="en-US" altLang="en-US" sz="1800" b="1" i="0" u="none" strike="noStrike" cap="none" normalizeH="0" baseline="0" dirty="0">
                <a:ln>
                  <a:noFill/>
                </a:ln>
                <a:solidFill>
                  <a:schemeClr val="tx1"/>
                </a:solidFill>
                <a:effectLst/>
                <a:latin typeface="Arial" panose="020B0604020202020204" pitchFamily="34" charset="0"/>
              </a:rPr>
              <a:t>, and PLINQ </a:t>
            </a:r>
          </a:p>
        </p:txBody>
      </p:sp>
      <p:sp>
        <p:nvSpPr>
          <p:cNvPr id="7" name="TextBox 6">
            <a:extLst>
              <a:ext uri="{FF2B5EF4-FFF2-40B4-BE49-F238E27FC236}">
                <a16:creationId xmlns:a16="http://schemas.microsoft.com/office/drawing/2014/main" id="{38EEBCF6-0241-1677-290F-02C7C3FB3CDB}"/>
              </a:ext>
            </a:extLst>
          </p:cNvPr>
          <p:cNvSpPr txBox="1"/>
          <p:nvPr/>
        </p:nvSpPr>
        <p:spPr>
          <a:xfrm>
            <a:off x="5042382" y="2199721"/>
            <a:ext cx="6918048" cy="369332"/>
          </a:xfrm>
          <a:prstGeom prst="rect">
            <a:avLst/>
          </a:prstGeom>
          <a:noFill/>
        </p:spPr>
        <p:txBody>
          <a:bodyPr wrap="none" rtlCol="0">
            <a:spAutoFit/>
          </a:bodyPr>
          <a:lstStyle/>
          <a:p>
            <a:r>
              <a:rPr lang="en-US" b="1" dirty="0"/>
              <a:t>Normal loop:</a:t>
            </a:r>
            <a:r>
              <a:rPr lang="en-US" dirty="0"/>
              <a:t> One person (single thread) does all envelopes one by one.</a:t>
            </a:r>
          </a:p>
        </p:txBody>
      </p:sp>
      <p:sp>
        <p:nvSpPr>
          <p:cNvPr id="8" name="TextBox 7">
            <a:extLst>
              <a:ext uri="{FF2B5EF4-FFF2-40B4-BE49-F238E27FC236}">
                <a16:creationId xmlns:a16="http://schemas.microsoft.com/office/drawing/2014/main" id="{6A08F6DD-B0D7-8770-6FA8-8FC91D5B9087}"/>
              </a:ext>
            </a:extLst>
          </p:cNvPr>
          <p:cNvSpPr txBox="1"/>
          <p:nvPr/>
        </p:nvSpPr>
        <p:spPr>
          <a:xfrm>
            <a:off x="5042382" y="2782669"/>
            <a:ext cx="6759018" cy="646331"/>
          </a:xfrm>
          <a:prstGeom prst="rect">
            <a:avLst/>
          </a:prstGeom>
          <a:noFill/>
        </p:spPr>
        <p:txBody>
          <a:bodyPr wrap="square" rtlCol="0">
            <a:spAutoFit/>
          </a:bodyPr>
          <a:lstStyle/>
          <a:p>
            <a:r>
              <a:rPr lang="en-US" b="1" dirty="0"/>
              <a:t>Parallel loop:</a:t>
            </a:r>
            <a:r>
              <a:rPr lang="en-US" dirty="0"/>
              <a:t> 4 people work in parallel, each handling 25 envelopes — faster completion.</a:t>
            </a:r>
          </a:p>
        </p:txBody>
      </p:sp>
      <p:sp>
        <p:nvSpPr>
          <p:cNvPr id="9" name="TextBox 8">
            <a:extLst>
              <a:ext uri="{FF2B5EF4-FFF2-40B4-BE49-F238E27FC236}">
                <a16:creationId xmlns:a16="http://schemas.microsoft.com/office/drawing/2014/main" id="{F0248754-E299-8A41-46C3-BB8062158E23}"/>
              </a:ext>
            </a:extLst>
          </p:cNvPr>
          <p:cNvSpPr txBox="1"/>
          <p:nvPr/>
        </p:nvSpPr>
        <p:spPr>
          <a:xfrm>
            <a:off x="5042382" y="3642616"/>
            <a:ext cx="2794098" cy="369332"/>
          </a:xfrm>
          <a:prstGeom prst="rect">
            <a:avLst/>
          </a:prstGeom>
          <a:noFill/>
        </p:spPr>
        <p:txBody>
          <a:bodyPr wrap="none" rtlCol="0">
            <a:spAutoFit/>
          </a:bodyPr>
          <a:lstStyle/>
          <a:p>
            <a:r>
              <a:rPr lang="en-US" b="1" dirty="0"/>
              <a:t>What Does "Parallel" Mean?</a:t>
            </a:r>
          </a:p>
        </p:txBody>
      </p:sp>
      <p:pic>
        <p:nvPicPr>
          <p:cNvPr id="11" name="Picture 10">
            <a:extLst>
              <a:ext uri="{FF2B5EF4-FFF2-40B4-BE49-F238E27FC236}">
                <a16:creationId xmlns:a16="http://schemas.microsoft.com/office/drawing/2014/main" id="{61F4961C-706B-CBEA-26A6-5265C7EA7F1B}"/>
              </a:ext>
            </a:extLst>
          </p:cNvPr>
          <p:cNvPicPr>
            <a:picLocks noChangeAspect="1"/>
          </p:cNvPicPr>
          <p:nvPr/>
        </p:nvPicPr>
        <p:blipFill>
          <a:blip r:embed="rId3"/>
          <a:stretch>
            <a:fillRect/>
          </a:stretch>
        </p:blipFill>
        <p:spPr>
          <a:xfrm>
            <a:off x="9803877" y="4129725"/>
            <a:ext cx="2068398" cy="2068398"/>
          </a:xfrm>
          <a:prstGeom prst="rect">
            <a:avLst/>
          </a:prstGeom>
        </p:spPr>
      </p:pic>
      <p:sp>
        <p:nvSpPr>
          <p:cNvPr id="12" name="TextBox 11">
            <a:extLst>
              <a:ext uri="{FF2B5EF4-FFF2-40B4-BE49-F238E27FC236}">
                <a16:creationId xmlns:a16="http://schemas.microsoft.com/office/drawing/2014/main" id="{1464D557-2992-8602-7C59-DE4C3179B60D}"/>
              </a:ext>
            </a:extLst>
          </p:cNvPr>
          <p:cNvSpPr txBox="1"/>
          <p:nvPr/>
        </p:nvSpPr>
        <p:spPr>
          <a:xfrm>
            <a:off x="5089967" y="4151663"/>
            <a:ext cx="4100660" cy="923330"/>
          </a:xfrm>
          <a:prstGeom prst="rect">
            <a:avLst/>
          </a:prstGeom>
          <a:noFill/>
        </p:spPr>
        <p:txBody>
          <a:bodyPr wrap="square" rtlCol="0">
            <a:spAutoFit/>
          </a:bodyPr>
          <a:lstStyle/>
          <a:p>
            <a:r>
              <a:rPr lang="en-US" b="1" dirty="0"/>
              <a:t>Parallelism</a:t>
            </a:r>
            <a:r>
              <a:rPr lang="en-US" dirty="0"/>
              <a:t> = Executing multiple operations </a:t>
            </a:r>
            <a:r>
              <a:rPr lang="en-US" b="1" dirty="0"/>
              <a:t>simultaneously</a:t>
            </a:r>
            <a:r>
              <a:rPr lang="en-US" dirty="0"/>
              <a:t> on </a:t>
            </a:r>
            <a:r>
              <a:rPr lang="en-US" b="1" dirty="0"/>
              <a:t>multiple cores</a:t>
            </a:r>
            <a:r>
              <a:rPr lang="en-US" dirty="0"/>
              <a:t> of the CPU.</a:t>
            </a:r>
          </a:p>
        </p:txBody>
      </p:sp>
      <p:sp>
        <p:nvSpPr>
          <p:cNvPr id="13" name="TextBox 12">
            <a:extLst>
              <a:ext uri="{FF2B5EF4-FFF2-40B4-BE49-F238E27FC236}">
                <a16:creationId xmlns:a16="http://schemas.microsoft.com/office/drawing/2014/main" id="{5865F058-428E-22FD-4405-F7CE6E40F17D}"/>
              </a:ext>
            </a:extLst>
          </p:cNvPr>
          <p:cNvSpPr txBox="1"/>
          <p:nvPr/>
        </p:nvSpPr>
        <p:spPr>
          <a:xfrm>
            <a:off x="5188163" y="5214707"/>
            <a:ext cx="4380044" cy="646331"/>
          </a:xfrm>
          <a:prstGeom prst="rect">
            <a:avLst/>
          </a:prstGeom>
          <a:noFill/>
        </p:spPr>
        <p:txBody>
          <a:bodyPr wrap="square" rtlCol="0">
            <a:spAutoFit/>
          </a:bodyPr>
          <a:lstStyle/>
          <a:p>
            <a:r>
              <a:rPr lang="en-US" dirty="0"/>
              <a:t>This is different from </a:t>
            </a:r>
            <a:r>
              <a:rPr lang="en-US" b="1" dirty="0"/>
              <a:t>multitasking</a:t>
            </a:r>
            <a:r>
              <a:rPr lang="en-US" dirty="0"/>
              <a:t>, where tasks are interleaved on the </a:t>
            </a:r>
            <a:r>
              <a:rPr lang="en-US" b="1" dirty="0"/>
              <a:t>same core</a:t>
            </a:r>
            <a:r>
              <a:rPr lang="en-US" dirty="0"/>
              <a:t>.</a:t>
            </a:r>
          </a:p>
        </p:txBody>
      </p:sp>
    </p:spTree>
    <p:extLst>
      <p:ext uri="{BB962C8B-B14F-4D97-AF65-F5344CB8AC3E}">
        <p14:creationId xmlns:p14="http://schemas.microsoft.com/office/powerpoint/2010/main" val="545288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9B37-BEC0-33D6-2406-36C9AE1186F3}"/>
              </a:ext>
            </a:extLst>
          </p:cNvPr>
          <p:cNvSpPr>
            <a:spLocks noGrp="1"/>
          </p:cNvSpPr>
          <p:nvPr>
            <p:ph type="title"/>
          </p:nvPr>
        </p:nvSpPr>
        <p:spPr/>
        <p:txBody>
          <a:bodyPr/>
          <a:lstStyle/>
          <a:p>
            <a:r>
              <a:rPr lang="en-US" dirty="0"/>
              <a:t>⚠️Important Points to Paralell and PLINQ</a:t>
            </a:r>
          </a:p>
        </p:txBody>
      </p:sp>
      <p:graphicFrame>
        <p:nvGraphicFramePr>
          <p:cNvPr id="4" name="Content Placeholder 3">
            <a:extLst>
              <a:ext uri="{FF2B5EF4-FFF2-40B4-BE49-F238E27FC236}">
                <a16:creationId xmlns:a16="http://schemas.microsoft.com/office/drawing/2014/main" id="{70351758-F972-B528-9A58-B7FA06E2DBCC}"/>
              </a:ext>
            </a:extLst>
          </p:cNvPr>
          <p:cNvGraphicFramePr>
            <a:graphicFrameLocks noGrp="1"/>
          </p:cNvGraphicFramePr>
          <p:nvPr>
            <p:ph idx="1"/>
            <p:extLst>
              <p:ext uri="{D42A27DB-BD31-4B8C-83A1-F6EECF244321}">
                <p14:modId xmlns:p14="http://schemas.microsoft.com/office/powerpoint/2010/main" val="378474765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547858960"/>
                    </a:ext>
                  </a:extLst>
                </a:gridCol>
                <a:gridCol w="5029200">
                  <a:extLst>
                    <a:ext uri="{9D8B030D-6E8A-4147-A177-3AD203B41FA5}">
                      <a16:colId xmlns:a16="http://schemas.microsoft.com/office/drawing/2014/main" val="2666643329"/>
                    </a:ext>
                  </a:extLst>
                </a:gridCol>
              </a:tblGrid>
              <a:tr h="370840">
                <a:tc>
                  <a:txBody>
                    <a:bodyPr/>
                    <a:lstStyle/>
                    <a:p>
                      <a:r>
                        <a:rPr lang="en-US" dirty="0"/>
                        <a:t>Topic</a:t>
                      </a:r>
                    </a:p>
                  </a:txBody>
                  <a:tcPr/>
                </a:tc>
                <a:tc>
                  <a:txBody>
                    <a:bodyPr/>
                    <a:lstStyle/>
                    <a:p>
                      <a:r>
                        <a:rPr lang="en-US" dirty="0"/>
                        <a:t>Explanation</a:t>
                      </a:r>
                    </a:p>
                  </a:txBody>
                  <a:tcPr/>
                </a:tc>
                <a:extLst>
                  <a:ext uri="{0D108BD9-81ED-4DB2-BD59-A6C34878D82A}">
                    <a16:rowId xmlns:a16="http://schemas.microsoft.com/office/drawing/2014/main" val="3029969328"/>
                  </a:ext>
                </a:extLst>
              </a:tr>
              <a:tr h="370840">
                <a:tc>
                  <a:txBody>
                    <a:bodyPr/>
                    <a:lstStyle/>
                    <a:p>
                      <a:r>
                        <a:rPr lang="en-US" dirty="0"/>
                        <a:t>No guaranteed order</a:t>
                      </a:r>
                    </a:p>
                  </a:txBody>
                  <a:tcPr/>
                </a:tc>
                <a:tc>
                  <a:txBody>
                    <a:bodyPr/>
                    <a:lstStyle/>
                    <a:p>
                      <a:r>
                        <a:rPr lang="en-US" dirty="0"/>
                        <a:t>Unless .</a:t>
                      </a:r>
                      <a:r>
                        <a:rPr lang="en-US" dirty="0" err="1"/>
                        <a:t>AsOrdered</a:t>
                      </a:r>
                      <a:r>
                        <a:rPr lang="en-US" dirty="0"/>
                        <a:t>() is used (PLINQ)</a:t>
                      </a:r>
                    </a:p>
                  </a:txBody>
                  <a:tcPr/>
                </a:tc>
                <a:extLst>
                  <a:ext uri="{0D108BD9-81ED-4DB2-BD59-A6C34878D82A}">
                    <a16:rowId xmlns:a16="http://schemas.microsoft.com/office/drawing/2014/main" val="442823630"/>
                  </a:ext>
                </a:extLst>
              </a:tr>
              <a:tr h="370840">
                <a:tc>
                  <a:txBody>
                    <a:bodyPr/>
                    <a:lstStyle/>
                    <a:p>
                      <a:r>
                        <a:rPr lang="en-US" dirty="0"/>
                        <a:t>Thread safety</a:t>
                      </a:r>
                    </a:p>
                  </a:txBody>
                  <a:tcPr/>
                </a:tc>
                <a:tc>
                  <a:txBody>
                    <a:bodyPr/>
                    <a:lstStyle/>
                    <a:p>
                      <a:r>
                        <a:rPr lang="en-US" dirty="0"/>
                        <a:t>Shared variables must be protected (e.g., with lock)</a:t>
                      </a:r>
                    </a:p>
                  </a:txBody>
                  <a:tcPr/>
                </a:tc>
                <a:extLst>
                  <a:ext uri="{0D108BD9-81ED-4DB2-BD59-A6C34878D82A}">
                    <a16:rowId xmlns:a16="http://schemas.microsoft.com/office/drawing/2014/main" val="2776525836"/>
                  </a:ext>
                </a:extLst>
              </a:tr>
              <a:tr h="370840">
                <a:tc>
                  <a:txBody>
                    <a:bodyPr/>
                    <a:lstStyle/>
                    <a:p>
                      <a:r>
                        <a:rPr lang="en-US" dirty="0"/>
                        <a:t>Use only for CPU-bound tasks</a:t>
                      </a:r>
                    </a:p>
                  </a:txBody>
                  <a:tcPr/>
                </a:tc>
                <a:tc>
                  <a:txBody>
                    <a:bodyPr/>
                    <a:lstStyle/>
                    <a:p>
                      <a:r>
                        <a:rPr lang="en-US" dirty="0"/>
                        <a:t>Not ideal for I/O-bound workloads</a:t>
                      </a:r>
                    </a:p>
                  </a:txBody>
                  <a:tcPr/>
                </a:tc>
                <a:extLst>
                  <a:ext uri="{0D108BD9-81ED-4DB2-BD59-A6C34878D82A}">
                    <a16:rowId xmlns:a16="http://schemas.microsoft.com/office/drawing/2014/main" val="2285329617"/>
                  </a:ext>
                </a:extLst>
              </a:tr>
              <a:tr h="370840">
                <a:tc>
                  <a:txBody>
                    <a:bodyPr/>
                    <a:lstStyle/>
                    <a:p>
                      <a:r>
                        <a:rPr lang="en-US" dirty="0"/>
                        <a:t>Don’t use inside UI thread directly</a:t>
                      </a:r>
                    </a:p>
                  </a:txBody>
                  <a:tcPr/>
                </a:tc>
                <a:tc>
                  <a:txBody>
                    <a:bodyPr/>
                    <a:lstStyle/>
                    <a:p>
                      <a:r>
                        <a:rPr lang="en-US"/>
                        <a:t>Avoid freezing WinForms/WPF apps</a:t>
                      </a:r>
                      <a:endParaRPr lang="en-US" dirty="0"/>
                    </a:p>
                  </a:txBody>
                  <a:tcPr/>
                </a:tc>
                <a:extLst>
                  <a:ext uri="{0D108BD9-81ED-4DB2-BD59-A6C34878D82A}">
                    <a16:rowId xmlns:a16="http://schemas.microsoft.com/office/drawing/2014/main" val="1588779496"/>
                  </a:ext>
                </a:extLst>
              </a:tr>
            </a:tbl>
          </a:graphicData>
        </a:graphic>
      </p:graphicFrame>
    </p:spTree>
    <p:extLst>
      <p:ext uri="{BB962C8B-B14F-4D97-AF65-F5344CB8AC3E}">
        <p14:creationId xmlns:p14="http://schemas.microsoft.com/office/powerpoint/2010/main" val="309374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6AA5-F706-4A2A-70FC-8BE86E4F91FF}"/>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42A02C46-846F-9329-ACE7-60C8F459EDF7}"/>
              </a:ext>
            </a:extLst>
          </p:cNvPr>
          <p:cNvPicPr>
            <a:picLocks noGrp="1" noChangeAspect="1"/>
          </p:cNvPicPr>
          <p:nvPr>
            <p:ph idx="1"/>
          </p:nvPr>
        </p:nvPicPr>
        <p:blipFill>
          <a:blip r:embed="rId2"/>
          <a:stretch>
            <a:fillRect/>
          </a:stretch>
        </p:blipFill>
        <p:spPr>
          <a:xfrm>
            <a:off x="1929368" y="2248267"/>
            <a:ext cx="7478581" cy="2091167"/>
          </a:xfrm>
        </p:spPr>
      </p:pic>
      <p:sp>
        <p:nvSpPr>
          <p:cNvPr id="6" name="TextBox 5">
            <a:extLst>
              <a:ext uri="{FF2B5EF4-FFF2-40B4-BE49-F238E27FC236}">
                <a16:creationId xmlns:a16="http://schemas.microsoft.com/office/drawing/2014/main" id="{A8711394-7A0C-6551-E354-1955D80B9590}"/>
              </a:ext>
            </a:extLst>
          </p:cNvPr>
          <p:cNvSpPr txBox="1"/>
          <p:nvPr/>
        </p:nvSpPr>
        <p:spPr>
          <a:xfrm>
            <a:off x="1250638" y="4665549"/>
            <a:ext cx="9297955" cy="646331"/>
          </a:xfrm>
          <a:prstGeom prst="rect">
            <a:avLst/>
          </a:prstGeom>
          <a:noFill/>
        </p:spPr>
        <p:txBody>
          <a:bodyPr wrap="square" rtlCol="0">
            <a:spAutoFit/>
          </a:bodyPr>
          <a:lstStyle/>
          <a:p>
            <a:r>
              <a:rPr lang="en-US" dirty="0"/>
              <a:t>The compiler rewrites this into something similar to a state machine. Each await point becomes a state transition, and the compiler creates a hidden </a:t>
            </a:r>
            <a:r>
              <a:rPr lang="en-US" dirty="0" err="1"/>
              <a:t>IAsyncStateMachine</a:t>
            </a:r>
            <a:r>
              <a:rPr lang="en-US" dirty="0"/>
              <a:t> implementation.</a:t>
            </a:r>
          </a:p>
        </p:txBody>
      </p:sp>
    </p:spTree>
    <p:extLst>
      <p:ext uri="{BB962C8B-B14F-4D97-AF65-F5344CB8AC3E}">
        <p14:creationId xmlns:p14="http://schemas.microsoft.com/office/powerpoint/2010/main" val="4119460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4D42-ACB0-7B11-3BA1-CD5EA494E36D}"/>
              </a:ext>
            </a:extLst>
          </p:cNvPr>
          <p:cNvSpPr>
            <a:spLocks noGrp="1"/>
          </p:cNvSpPr>
          <p:nvPr>
            <p:ph type="title"/>
          </p:nvPr>
        </p:nvSpPr>
        <p:spPr/>
        <p:txBody>
          <a:bodyPr/>
          <a:lstStyle/>
          <a:p>
            <a:r>
              <a:rPr lang="en-US" dirty="0"/>
              <a:t>Async/Await as a State Machine</a:t>
            </a:r>
          </a:p>
        </p:txBody>
      </p:sp>
      <p:sp>
        <p:nvSpPr>
          <p:cNvPr id="4" name="Rectangle 1">
            <a:extLst>
              <a:ext uri="{FF2B5EF4-FFF2-40B4-BE49-F238E27FC236}">
                <a16:creationId xmlns:a16="http://schemas.microsoft.com/office/drawing/2014/main" id="{83606A09-E451-1194-3311-33ABFE3225D7}"/>
              </a:ext>
            </a:extLst>
          </p:cNvPr>
          <p:cNvSpPr>
            <a:spLocks noGrp="1" noChangeArrowheads="1"/>
          </p:cNvSpPr>
          <p:nvPr>
            <p:ph idx="1"/>
          </p:nvPr>
        </p:nvSpPr>
        <p:spPr bwMode="auto">
          <a:xfrm>
            <a:off x="1036320" y="1952734"/>
            <a:ext cx="922880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What Happens Internally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800" b="1" u="sng" dirty="0">
                <a:solidFill>
                  <a:schemeClr val="tx1"/>
                </a:solidFill>
                <a:latin typeface="Arial" panose="020B0604020202020204" pitchFamily="34" charset="0"/>
              </a:rPr>
              <a:t>Method is split into states: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before await is one state.</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after await is another.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Each await introduces a new state.</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800" b="1" u="sng" dirty="0">
                <a:solidFill>
                  <a:schemeClr val="tx1"/>
                </a:solidFill>
                <a:latin typeface="Arial" panose="020B0604020202020204" pitchFamily="34" charset="0"/>
              </a:rPr>
              <a:t>The compiler generates a struct/class that: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Implements </a:t>
            </a:r>
            <a:r>
              <a:rPr lang="en-US" altLang="en-US" dirty="0" err="1">
                <a:solidFill>
                  <a:schemeClr val="tx1"/>
                </a:solidFill>
                <a:latin typeface="Arial" panose="020B0604020202020204" pitchFamily="34" charset="0"/>
              </a:rPr>
              <a:t>IAsyncStateMachine</a:t>
            </a:r>
            <a:endParaRPr lang="en-US" altLang="en-US" dirty="0">
              <a:solidFill>
                <a:schemeClr val="tx1"/>
              </a:solidFill>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fields for method variables and a state field</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a </a:t>
            </a:r>
            <a:r>
              <a:rPr lang="en-US" altLang="en-US" dirty="0" err="1">
                <a:solidFill>
                  <a:schemeClr val="tx1"/>
                </a:solidFill>
                <a:latin typeface="Arial" panose="020B0604020202020204" pitchFamily="34" charset="0"/>
              </a:rPr>
              <a:t>MoveNext</a:t>
            </a:r>
            <a:r>
              <a:rPr lang="en-US" altLang="en-US" dirty="0">
                <a:solidFill>
                  <a:schemeClr val="tx1"/>
                </a:solidFill>
                <a:latin typeface="Arial" panose="020B0604020202020204" pitchFamily="34" charset="0"/>
              </a:rPr>
              <a:t>() method to transition between states</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800" b="1" u="sng" dirty="0">
                <a:solidFill>
                  <a:schemeClr val="tx1"/>
                </a:solidFill>
                <a:latin typeface="Arial" panose="020B0604020202020204" pitchFamily="34" charset="0"/>
              </a:rPr>
              <a:t>The await keyword does not block:</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It yields control to the caller.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When the awaited task completes, the state machine resumes from where it left off.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383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A91E5-65E8-6239-C492-077944DE7CB6}"/>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9289052B-CAD7-CC16-F431-A5EE6226F7FD}"/>
              </a:ext>
            </a:extLst>
          </p:cNvPr>
          <p:cNvPicPr>
            <a:picLocks noGrp="1" noChangeAspect="1"/>
          </p:cNvPicPr>
          <p:nvPr>
            <p:ph idx="1"/>
          </p:nvPr>
        </p:nvPicPr>
        <p:blipFill>
          <a:blip r:embed="rId2"/>
          <a:stretch>
            <a:fillRect/>
          </a:stretch>
        </p:blipFill>
        <p:spPr>
          <a:xfrm>
            <a:off x="1283878" y="3652836"/>
            <a:ext cx="2143125" cy="447675"/>
          </a:xfrm>
        </p:spPr>
      </p:pic>
      <p:sp>
        <p:nvSpPr>
          <p:cNvPr id="6" name="Arrow: Right 5">
            <a:extLst>
              <a:ext uri="{FF2B5EF4-FFF2-40B4-BE49-F238E27FC236}">
                <a16:creationId xmlns:a16="http://schemas.microsoft.com/office/drawing/2014/main" id="{D75CA2F0-FFBF-8D88-CDEA-0CBF567BDC41}"/>
              </a:ext>
            </a:extLst>
          </p:cNvPr>
          <p:cNvSpPr/>
          <p:nvPr/>
        </p:nvSpPr>
        <p:spPr>
          <a:xfrm>
            <a:off x="4034672" y="3704633"/>
            <a:ext cx="904973"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6E1F31-D374-AF4C-706D-DF8240D5215D}"/>
              </a:ext>
            </a:extLst>
          </p:cNvPr>
          <p:cNvPicPr>
            <a:picLocks noChangeAspect="1"/>
          </p:cNvPicPr>
          <p:nvPr/>
        </p:nvPicPr>
        <p:blipFill>
          <a:blip r:embed="rId3"/>
          <a:stretch>
            <a:fillRect/>
          </a:stretch>
        </p:blipFill>
        <p:spPr>
          <a:xfrm>
            <a:off x="5811264" y="2060542"/>
            <a:ext cx="4095750" cy="3962400"/>
          </a:xfrm>
          <a:prstGeom prst="rect">
            <a:avLst/>
          </a:prstGeom>
        </p:spPr>
      </p:pic>
    </p:spTree>
    <p:extLst>
      <p:ext uri="{BB962C8B-B14F-4D97-AF65-F5344CB8AC3E}">
        <p14:creationId xmlns:p14="http://schemas.microsoft.com/office/powerpoint/2010/main" val="2801907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F999-77A5-44D1-B75A-5FD4DCA799F8}"/>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B8EF502A-E471-E438-F7D7-DC9EA51AD8AF}"/>
              </a:ext>
            </a:extLst>
          </p:cNvPr>
          <p:cNvPicPr>
            <a:picLocks noGrp="1" noChangeAspect="1"/>
          </p:cNvPicPr>
          <p:nvPr>
            <p:ph idx="1"/>
          </p:nvPr>
        </p:nvPicPr>
        <p:blipFill>
          <a:blip r:embed="rId2"/>
          <a:stretch>
            <a:fillRect/>
          </a:stretch>
        </p:blipFill>
        <p:spPr>
          <a:xfrm>
            <a:off x="1021802" y="2079919"/>
            <a:ext cx="3760788" cy="3760788"/>
          </a:xfrm>
        </p:spPr>
      </p:pic>
      <p:sp>
        <p:nvSpPr>
          <p:cNvPr id="6" name="TextBox 5">
            <a:extLst>
              <a:ext uri="{FF2B5EF4-FFF2-40B4-BE49-F238E27FC236}">
                <a16:creationId xmlns:a16="http://schemas.microsoft.com/office/drawing/2014/main" id="{081B25A4-4D3E-E66F-1ACE-572AC1B1600B}"/>
              </a:ext>
            </a:extLst>
          </p:cNvPr>
          <p:cNvSpPr txBox="1"/>
          <p:nvPr/>
        </p:nvSpPr>
        <p:spPr>
          <a:xfrm>
            <a:off x="5524107" y="2611225"/>
            <a:ext cx="2792752" cy="369332"/>
          </a:xfrm>
          <a:prstGeom prst="rect">
            <a:avLst/>
          </a:prstGeom>
          <a:noFill/>
        </p:spPr>
        <p:txBody>
          <a:bodyPr wrap="none" rtlCol="0">
            <a:spAutoFit/>
          </a:bodyPr>
          <a:lstStyle/>
          <a:p>
            <a:r>
              <a:rPr lang="en-US" b="1" dirty="0"/>
              <a:t>Analogy</a:t>
            </a:r>
            <a:r>
              <a:rPr lang="en-US" dirty="0"/>
              <a:t>: Restaurant Kitchen</a:t>
            </a:r>
          </a:p>
        </p:txBody>
      </p:sp>
      <p:sp>
        <p:nvSpPr>
          <p:cNvPr id="7" name="TextBox 6">
            <a:extLst>
              <a:ext uri="{FF2B5EF4-FFF2-40B4-BE49-F238E27FC236}">
                <a16:creationId xmlns:a16="http://schemas.microsoft.com/office/drawing/2014/main" id="{1AA2A0CE-6581-B3EC-B818-E0412A070F80}"/>
              </a:ext>
            </a:extLst>
          </p:cNvPr>
          <p:cNvSpPr txBox="1"/>
          <p:nvPr/>
        </p:nvSpPr>
        <p:spPr>
          <a:xfrm>
            <a:off x="5712643" y="3429000"/>
            <a:ext cx="5860232" cy="2308324"/>
          </a:xfrm>
          <a:prstGeom prst="rect">
            <a:avLst/>
          </a:prstGeom>
          <a:noFill/>
        </p:spPr>
        <p:txBody>
          <a:bodyPr wrap="square" rtlCol="0">
            <a:spAutoFit/>
          </a:bodyPr>
          <a:lstStyle/>
          <a:p>
            <a:r>
              <a:rPr lang="en-US" b="1" dirty="0"/>
              <a:t>Producer</a:t>
            </a:r>
            <a:r>
              <a:rPr lang="en-US" dirty="0"/>
              <a:t> = Chef: Cooks meals and places them on the serving counter (the shared buffer).</a:t>
            </a:r>
          </a:p>
          <a:p>
            <a:endParaRPr lang="en-US" dirty="0"/>
          </a:p>
          <a:p>
            <a:r>
              <a:rPr lang="en-US" b="1" dirty="0"/>
              <a:t>Consumer</a:t>
            </a:r>
            <a:r>
              <a:rPr lang="en-US" dirty="0"/>
              <a:t> = Waiter: Picks up meals from the serving counter and serves them to customers.</a:t>
            </a:r>
          </a:p>
          <a:p>
            <a:endParaRPr lang="en-US" dirty="0"/>
          </a:p>
          <a:p>
            <a:r>
              <a:rPr lang="en-US" b="1" dirty="0" err="1"/>
              <a:t>BlockingCollection</a:t>
            </a:r>
            <a:r>
              <a:rPr lang="en-US" dirty="0"/>
              <a:t>&lt;T&gt; = Serving Counter (bounded or unbounded): A thread-safe queue that can block chefs</a:t>
            </a:r>
          </a:p>
        </p:txBody>
      </p:sp>
    </p:spTree>
    <p:extLst>
      <p:ext uri="{BB962C8B-B14F-4D97-AF65-F5344CB8AC3E}">
        <p14:creationId xmlns:p14="http://schemas.microsoft.com/office/powerpoint/2010/main" val="786126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4E667-65AE-65D7-0FAA-14D024BB4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21478-D165-8AB1-AD63-495963AE4F56}"/>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A73FFB17-6E8F-F864-0793-40B091F71247}"/>
              </a:ext>
            </a:extLst>
          </p:cNvPr>
          <p:cNvPicPr>
            <a:picLocks noGrp="1" noChangeAspect="1"/>
          </p:cNvPicPr>
          <p:nvPr>
            <p:ph idx="1"/>
          </p:nvPr>
        </p:nvPicPr>
        <p:blipFill>
          <a:blip r:embed="rId2"/>
          <a:stretch>
            <a:fillRect/>
          </a:stretch>
        </p:blipFill>
        <p:spPr>
          <a:xfrm>
            <a:off x="154536" y="3569355"/>
            <a:ext cx="2690044" cy="2690044"/>
          </a:xfrm>
        </p:spPr>
      </p:pic>
      <p:sp>
        <p:nvSpPr>
          <p:cNvPr id="6" name="TextBox 5">
            <a:extLst>
              <a:ext uri="{FF2B5EF4-FFF2-40B4-BE49-F238E27FC236}">
                <a16:creationId xmlns:a16="http://schemas.microsoft.com/office/drawing/2014/main" id="{0B6767FB-C1A0-9FCF-C010-591C9167C2F4}"/>
              </a:ext>
            </a:extLst>
          </p:cNvPr>
          <p:cNvSpPr txBox="1"/>
          <p:nvPr/>
        </p:nvSpPr>
        <p:spPr>
          <a:xfrm>
            <a:off x="245368" y="2707912"/>
            <a:ext cx="2508379" cy="369332"/>
          </a:xfrm>
          <a:prstGeom prst="rect">
            <a:avLst/>
          </a:prstGeom>
          <a:noFill/>
        </p:spPr>
        <p:txBody>
          <a:bodyPr wrap="none" rtlCol="0">
            <a:spAutoFit/>
          </a:bodyPr>
          <a:lstStyle/>
          <a:p>
            <a:r>
              <a:rPr lang="en-US" b="1" dirty="0"/>
              <a:t>Why This Analogy Works:</a:t>
            </a:r>
          </a:p>
        </p:txBody>
      </p:sp>
      <p:sp>
        <p:nvSpPr>
          <p:cNvPr id="7" name="TextBox 6">
            <a:extLst>
              <a:ext uri="{FF2B5EF4-FFF2-40B4-BE49-F238E27FC236}">
                <a16:creationId xmlns:a16="http://schemas.microsoft.com/office/drawing/2014/main" id="{D345521D-C946-D257-41D5-288A91CB766A}"/>
              </a:ext>
            </a:extLst>
          </p:cNvPr>
          <p:cNvSpPr txBox="1"/>
          <p:nvPr/>
        </p:nvSpPr>
        <p:spPr>
          <a:xfrm>
            <a:off x="2957703" y="1927174"/>
            <a:ext cx="8643454" cy="4524315"/>
          </a:xfrm>
          <a:prstGeom prst="rect">
            <a:avLst/>
          </a:prstGeom>
          <a:noFill/>
        </p:spPr>
        <p:txBody>
          <a:bodyPr wrap="square" rtlCol="0">
            <a:spAutoFit/>
          </a:bodyPr>
          <a:lstStyle/>
          <a:p>
            <a:r>
              <a:rPr lang="en-US" dirty="0"/>
              <a:t>Chefs (Producers) might be faster or slower depending on the complexity of the meal (simulates varying production speed).</a:t>
            </a:r>
          </a:p>
          <a:p>
            <a:endParaRPr lang="en-US" dirty="0"/>
          </a:p>
          <a:p>
            <a:r>
              <a:rPr lang="en-US" dirty="0"/>
              <a:t>Waiters (Consumers) might come fast or slow (simulates varying consumption speed).</a:t>
            </a:r>
          </a:p>
          <a:p>
            <a:endParaRPr lang="en-US" dirty="0"/>
          </a:p>
          <a:p>
            <a:r>
              <a:rPr lang="en-US" dirty="0"/>
              <a:t>The serving counter automatically:</a:t>
            </a:r>
          </a:p>
          <a:p>
            <a:endParaRPr lang="en-US" dirty="0"/>
          </a:p>
          <a:p>
            <a:r>
              <a:rPr lang="en-US" dirty="0"/>
              <a:t>Blocks chefs if it’s full (backpressure).</a:t>
            </a:r>
          </a:p>
          <a:p>
            <a:endParaRPr lang="en-US" dirty="0"/>
          </a:p>
          <a:p>
            <a:r>
              <a:rPr lang="en-US" dirty="0"/>
              <a:t>Blocks waiters if it’s empty (waits for production).</a:t>
            </a:r>
          </a:p>
          <a:p>
            <a:endParaRPr lang="en-US" dirty="0"/>
          </a:p>
          <a:p>
            <a:r>
              <a:rPr lang="en-US" dirty="0"/>
              <a:t>This directly maps to </a:t>
            </a:r>
            <a:r>
              <a:rPr lang="en-US" dirty="0" err="1"/>
              <a:t>BlockingCollection</a:t>
            </a:r>
            <a:r>
              <a:rPr lang="en-US" dirty="0"/>
              <a:t>&lt;T&gt;:</a:t>
            </a:r>
          </a:p>
          <a:p>
            <a:endParaRPr lang="en-US" dirty="0"/>
          </a:p>
          <a:p>
            <a:r>
              <a:rPr lang="en-US" dirty="0"/>
              <a:t>Add() blocks if the collection has reached its bounded capacity.</a:t>
            </a:r>
          </a:p>
          <a:p>
            <a:endParaRPr lang="en-US" dirty="0"/>
          </a:p>
          <a:p>
            <a:r>
              <a:rPr lang="en-US" dirty="0"/>
              <a:t>Take() blocks if the collection is empty.</a:t>
            </a:r>
          </a:p>
        </p:txBody>
      </p:sp>
    </p:spTree>
    <p:extLst>
      <p:ext uri="{BB962C8B-B14F-4D97-AF65-F5344CB8AC3E}">
        <p14:creationId xmlns:p14="http://schemas.microsoft.com/office/powerpoint/2010/main" val="2370886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F87A-D9D2-A216-EE27-C9220B893842}"/>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C48B0C75-49BC-2221-1839-3F1B7C23A163}"/>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A4715F9F-8164-E754-813F-7D6FC6FE8816}"/>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9" name="TextBox 8">
            <a:extLst>
              <a:ext uri="{FF2B5EF4-FFF2-40B4-BE49-F238E27FC236}">
                <a16:creationId xmlns:a16="http://schemas.microsoft.com/office/drawing/2014/main" id="{1913649E-318A-3318-39FF-47EBEC2182C1}"/>
              </a:ext>
            </a:extLst>
          </p:cNvPr>
          <p:cNvSpPr txBox="1"/>
          <p:nvPr/>
        </p:nvSpPr>
        <p:spPr>
          <a:xfrm>
            <a:off x="3258828" y="1952035"/>
            <a:ext cx="8486382" cy="923330"/>
          </a:xfrm>
          <a:prstGeom prst="rect">
            <a:avLst/>
          </a:prstGeom>
          <a:noFill/>
        </p:spPr>
        <p:txBody>
          <a:bodyPr wrap="square" rtlCol="0">
            <a:spAutoFit/>
          </a:bodyPr>
          <a:lstStyle/>
          <a:p>
            <a:r>
              <a:rPr lang="en-US" dirty="0"/>
              <a:t>Imagine a </a:t>
            </a:r>
            <a:r>
              <a:rPr lang="en-US" b="1" dirty="0"/>
              <a:t>multi-lane toll booth</a:t>
            </a:r>
            <a:r>
              <a:rPr lang="en-US" dirty="0"/>
              <a:t> (</a:t>
            </a:r>
            <a:r>
              <a:rPr lang="en-US" dirty="0" err="1"/>
              <a:t>ConcurrentDictionary</a:t>
            </a:r>
            <a:r>
              <a:rPr lang="en-US" dirty="0"/>
              <a:t>) vs. a </a:t>
            </a:r>
            <a:r>
              <a:rPr lang="en-US" b="1" dirty="0"/>
              <a:t>single-lane toll booth</a:t>
            </a:r>
            <a:r>
              <a:rPr lang="en-US" dirty="0"/>
              <a:t> (regular Dictionary). With multiple lanes, many cars (threads) can pay tolls (access data) at the same time — efficiently and safely.</a:t>
            </a:r>
          </a:p>
        </p:txBody>
      </p:sp>
      <p:sp>
        <p:nvSpPr>
          <p:cNvPr id="10" name="TextBox 9">
            <a:extLst>
              <a:ext uri="{FF2B5EF4-FFF2-40B4-BE49-F238E27FC236}">
                <a16:creationId xmlns:a16="http://schemas.microsoft.com/office/drawing/2014/main" id="{6FD0AABC-CF09-6787-44E9-DBCF125069F6}"/>
              </a:ext>
            </a:extLst>
          </p:cNvPr>
          <p:cNvSpPr txBox="1"/>
          <p:nvPr/>
        </p:nvSpPr>
        <p:spPr>
          <a:xfrm>
            <a:off x="3421930" y="3090039"/>
            <a:ext cx="8323280" cy="2031325"/>
          </a:xfrm>
          <a:prstGeom prst="rect">
            <a:avLst/>
          </a:prstGeom>
          <a:noFill/>
        </p:spPr>
        <p:txBody>
          <a:bodyPr wrap="square" rtlCol="0">
            <a:spAutoFit/>
          </a:bodyPr>
          <a:lstStyle/>
          <a:p>
            <a:pPr>
              <a:buNone/>
            </a:pPr>
            <a:r>
              <a:rPr lang="en-US" b="1" dirty="0"/>
              <a:t>Concept:</a:t>
            </a:r>
          </a:p>
          <a:p>
            <a:r>
              <a:rPr lang="en-US" dirty="0"/>
              <a:t>A thread-safe dictionary for use in multi-threaded scenarios, where multiple threads can safely </a:t>
            </a:r>
            <a:r>
              <a:rPr lang="en-US" b="1" dirty="0"/>
              <a:t>read and write key-value pairs simultaneously</a:t>
            </a:r>
            <a:r>
              <a:rPr lang="en-US" dirty="0"/>
              <a:t>.</a:t>
            </a:r>
          </a:p>
          <a:p>
            <a:br>
              <a:rPr lang="en-US" dirty="0"/>
            </a:br>
            <a:r>
              <a:rPr lang="en-US" b="1" dirty="0"/>
              <a:t>Why Not Use Dictionary&lt;</a:t>
            </a:r>
            <a:r>
              <a:rPr lang="en-US" b="1" dirty="0" err="1"/>
              <a:t>TKey</a:t>
            </a:r>
            <a:r>
              <a:rPr lang="en-US" b="1" dirty="0"/>
              <a:t>, TValue&gt; in Threads?</a:t>
            </a:r>
          </a:p>
          <a:p>
            <a:r>
              <a:rPr lang="en-US" dirty="0"/>
              <a:t>Dictionary is not thread-safe. If one thread modifies it while another reads, it may throw exceptions or corrupt data.</a:t>
            </a:r>
          </a:p>
        </p:txBody>
      </p:sp>
    </p:spTree>
    <p:extLst>
      <p:ext uri="{BB962C8B-B14F-4D97-AF65-F5344CB8AC3E}">
        <p14:creationId xmlns:p14="http://schemas.microsoft.com/office/powerpoint/2010/main" val="3395109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D707A-7395-7DE5-9741-38F4AD498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6E775-D7E7-70C1-BFCA-96D3674E91C5}"/>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E2608AC3-DBD6-2A27-28D7-D10437FF492B}"/>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CC07CB6E-D8EF-3B9E-022A-D5E38DBB2104}"/>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10" name="TextBox 9">
            <a:extLst>
              <a:ext uri="{FF2B5EF4-FFF2-40B4-BE49-F238E27FC236}">
                <a16:creationId xmlns:a16="http://schemas.microsoft.com/office/drawing/2014/main" id="{850A4721-05B8-8221-7FDD-2E50BD0B665A}"/>
              </a:ext>
            </a:extLst>
          </p:cNvPr>
          <p:cNvSpPr txBox="1"/>
          <p:nvPr/>
        </p:nvSpPr>
        <p:spPr>
          <a:xfrm>
            <a:off x="3478491" y="2156785"/>
            <a:ext cx="8323280" cy="3970318"/>
          </a:xfrm>
          <a:prstGeom prst="rect">
            <a:avLst/>
          </a:prstGeom>
          <a:noFill/>
        </p:spPr>
        <p:txBody>
          <a:bodyPr wrap="square" rtlCol="0">
            <a:spAutoFit/>
          </a:bodyPr>
          <a:lstStyle/>
          <a:p>
            <a:pPr>
              <a:buNone/>
            </a:pPr>
            <a:r>
              <a:rPr lang="en-US" b="1" u="sng" dirty="0"/>
              <a:t>What Makes </a:t>
            </a:r>
            <a:r>
              <a:rPr lang="en-US" b="1" u="sng" dirty="0" err="1"/>
              <a:t>ConcurrentDictionary</a:t>
            </a:r>
            <a:r>
              <a:rPr lang="en-US" b="1" u="sng" dirty="0"/>
              <a:t> Special?</a:t>
            </a:r>
          </a:p>
          <a:p>
            <a:pPr>
              <a:buNone/>
            </a:pPr>
            <a:r>
              <a:rPr lang="en-US" b="1" dirty="0"/>
              <a:t>Multiple readers and writers can operate without locking the whole dictionary.</a:t>
            </a:r>
          </a:p>
          <a:p>
            <a:pPr>
              <a:buNone/>
            </a:pPr>
            <a:endParaRPr lang="en-US" b="1" dirty="0"/>
          </a:p>
          <a:p>
            <a:pPr>
              <a:buNone/>
            </a:pPr>
            <a:r>
              <a:rPr lang="en-US" b="1" dirty="0"/>
              <a:t>Internally uses lock striping (fine-grained locks on buckets).</a:t>
            </a:r>
          </a:p>
          <a:p>
            <a:pPr>
              <a:buNone/>
            </a:pPr>
            <a:endParaRPr lang="en-US" b="1" dirty="0"/>
          </a:p>
          <a:p>
            <a:pPr>
              <a:buNone/>
            </a:pPr>
            <a:r>
              <a:rPr lang="en-US" b="1" u="sng" dirty="0"/>
              <a:t>Provides atomic operations like:</a:t>
            </a:r>
          </a:p>
          <a:p>
            <a:pPr>
              <a:buNone/>
            </a:pPr>
            <a:endParaRPr lang="en-US" b="1" dirty="0"/>
          </a:p>
          <a:p>
            <a:pPr>
              <a:buNone/>
            </a:pPr>
            <a:r>
              <a:rPr lang="en-US" b="1" dirty="0" err="1"/>
              <a:t>TryAdd</a:t>
            </a:r>
            <a:endParaRPr lang="en-US" b="1" dirty="0"/>
          </a:p>
          <a:p>
            <a:pPr>
              <a:buNone/>
            </a:pPr>
            <a:endParaRPr lang="en-US" b="1" dirty="0"/>
          </a:p>
          <a:p>
            <a:pPr>
              <a:buNone/>
            </a:pPr>
            <a:r>
              <a:rPr lang="en-US" b="1" dirty="0" err="1"/>
              <a:t>TryUpdate</a:t>
            </a:r>
            <a:endParaRPr lang="en-US" b="1" dirty="0"/>
          </a:p>
          <a:p>
            <a:pPr>
              <a:buNone/>
            </a:pPr>
            <a:endParaRPr lang="en-US" b="1" dirty="0"/>
          </a:p>
          <a:p>
            <a:pPr>
              <a:buNone/>
            </a:pPr>
            <a:r>
              <a:rPr lang="en-US" b="1" dirty="0" err="1"/>
              <a:t>GetOrAdd</a:t>
            </a:r>
            <a:endParaRPr lang="en-US" b="1" dirty="0"/>
          </a:p>
          <a:p>
            <a:pPr>
              <a:buNone/>
            </a:pPr>
            <a:endParaRPr lang="en-US" b="1" dirty="0"/>
          </a:p>
          <a:p>
            <a:pPr>
              <a:buNone/>
            </a:pPr>
            <a:r>
              <a:rPr lang="en-US" b="1" dirty="0" err="1"/>
              <a:t>AddOrUpdate</a:t>
            </a:r>
            <a:endParaRPr lang="en-US" dirty="0"/>
          </a:p>
        </p:txBody>
      </p:sp>
    </p:spTree>
    <p:extLst>
      <p:ext uri="{BB962C8B-B14F-4D97-AF65-F5344CB8AC3E}">
        <p14:creationId xmlns:p14="http://schemas.microsoft.com/office/powerpoint/2010/main" val="39037202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D594B-A892-4A4C-EE06-59AD03515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62C0F9-083D-8B84-CE37-6E017DE4BEFA}"/>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09060BB5-9420-4D14-875A-18873BE7DB2E}"/>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DF5C2B99-0CCD-6B98-5573-F0B70D5148C7}"/>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10" name="TextBox 9">
            <a:extLst>
              <a:ext uri="{FF2B5EF4-FFF2-40B4-BE49-F238E27FC236}">
                <a16:creationId xmlns:a16="http://schemas.microsoft.com/office/drawing/2014/main" id="{9038C6CD-2587-32B7-3D27-6F4DE4A3B5DF}"/>
              </a:ext>
            </a:extLst>
          </p:cNvPr>
          <p:cNvSpPr txBox="1"/>
          <p:nvPr/>
        </p:nvSpPr>
        <p:spPr>
          <a:xfrm>
            <a:off x="3506772" y="3269148"/>
            <a:ext cx="8323280" cy="1200329"/>
          </a:xfrm>
          <a:prstGeom prst="rect">
            <a:avLst/>
          </a:prstGeom>
          <a:noFill/>
        </p:spPr>
        <p:txBody>
          <a:bodyPr wrap="square" rtlCol="0">
            <a:spAutoFit/>
          </a:bodyPr>
          <a:lstStyle/>
          <a:p>
            <a:pPr>
              <a:buNone/>
            </a:pPr>
            <a:r>
              <a:rPr lang="en-US" b="1" dirty="0"/>
              <a:t>Use Cases:</a:t>
            </a:r>
          </a:p>
          <a:p>
            <a:pPr>
              <a:buFont typeface="Arial" panose="020B0604020202020204" pitchFamily="34" charset="0"/>
              <a:buChar char="•"/>
            </a:pPr>
            <a:r>
              <a:rPr lang="en-US" dirty="0"/>
              <a:t>Caching shared data accessed by multiple threads</a:t>
            </a:r>
          </a:p>
          <a:p>
            <a:pPr>
              <a:buFont typeface="Arial" panose="020B0604020202020204" pitchFamily="34" charset="0"/>
              <a:buChar char="•"/>
            </a:pPr>
            <a:r>
              <a:rPr lang="en-US" dirty="0"/>
              <a:t>Counting frequency of words/logs in parallel processing</a:t>
            </a:r>
          </a:p>
          <a:p>
            <a:pPr>
              <a:buFont typeface="Arial" panose="020B0604020202020204" pitchFamily="34" charset="0"/>
              <a:buChar char="•"/>
            </a:pPr>
            <a:r>
              <a:rPr lang="en-US" dirty="0"/>
              <a:t>Maintaining session/token maps in web servers</a:t>
            </a:r>
          </a:p>
        </p:txBody>
      </p:sp>
    </p:spTree>
    <p:extLst>
      <p:ext uri="{BB962C8B-B14F-4D97-AF65-F5344CB8AC3E}">
        <p14:creationId xmlns:p14="http://schemas.microsoft.com/office/powerpoint/2010/main" val="2468747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FDCC-9931-14D1-9DD4-B657F5AAA21B}"/>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937B09D2-3202-B5A1-9FEC-545F39149800}"/>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8BA4E83A-9AB5-854E-624E-F6FA943BD48C}"/>
              </a:ext>
            </a:extLst>
          </p:cNvPr>
          <p:cNvSpPr txBox="1"/>
          <p:nvPr/>
        </p:nvSpPr>
        <p:spPr>
          <a:xfrm>
            <a:off x="5194169" y="2875175"/>
            <a:ext cx="6350969" cy="1754326"/>
          </a:xfrm>
          <a:prstGeom prst="rect">
            <a:avLst/>
          </a:prstGeom>
          <a:noFill/>
        </p:spPr>
        <p:txBody>
          <a:bodyPr wrap="none" rtlCol="0">
            <a:spAutoFit/>
          </a:bodyPr>
          <a:lstStyle/>
          <a:p>
            <a:pPr>
              <a:buNone/>
            </a:pPr>
            <a:r>
              <a:rPr lang="en-US" b="1" dirty="0"/>
              <a:t>Analogy:</a:t>
            </a:r>
          </a:p>
          <a:p>
            <a:pPr>
              <a:buNone/>
            </a:pPr>
            <a:r>
              <a:rPr lang="en-US" dirty="0"/>
              <a:t>Think of a </a:t>
            </a:r>
            <a:r>
              <a:rPr lang="en-US" b="1" dirty="0"/>
              <a:t>conveyor belt</a:t>
            </a:r>
            <a:r>
              <a:rPr lang="en-US" dirty="0"/>
              <a:t> in a factory:</a:t>
            </a:r>
          </a:p>
          <a:p>
            <a:pPr>
              <a:buFont typeface="Arial" panose="020B0604020202020204" pitchFamily="34" charset="0"/>
              <a:buChar char="•"/>
            </a:pPr>
            <a:r>
              <a:rPr lang="en-US" dirty="0"/>
              <a:t>Multiple </a:t>
            </a:r>
            <a:r>
              <a:rPr lang="en-US" b="1" dirty="0"/>
              <a:t>workers (threads)</a:t>
            </a:r>
            <a:r>
              <a:rPr lang="en-US" dirty="0"/>
              <a:t> can put items on the belt (enqueue).</a:t>
            </a:r>
          </a:p>
          <a:p>
            <a:pPr>
              <a:buFont typeface="Arial" panose="020B0604020202020204" pitchFamily="34" charset="0"/>
              <a:buChar char="•"/>
            </a:pPr>
            <a:r>
              <a:rPr lang="en-US" dirty="0"/>
              <a:t>Other workers pick them up in the same order (dequeue).</a:t>
            </a:r>
          </a:p>
          <a:p>
            <a:pPr>
              <a:buFont typeface="Arial" panose="020B0604020202020204" pitchFamily="34" charset="0"/>
              <a:buChar char="•"/>
            </a:pPr>
            <a:r>
              <a:rPr lang="en-US" dirty="0"/>
              <a:t>No collisions or confusion on item order.</a:t>
            </a:r>
          </a:p>
          <a:p>
            <a:endParaRPr lang="en-US" dirty="0"/>
          </a:p>
        </p:txBody>
      </p:sp>
    </p:spTree>
    <p:extLst>
      <p:ext uri="{BB962C8B-B14F-4D97-AF65-F5344CB8AC3E}">
        <p14:creationId xmlns:p14="http://schemas.microsoft.com/office/powerpoint/2010/main" val="33389513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2A8F0-EC7F-DA46-BA05-90B383622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5F8BF-49A3-9BA9-AEDB-6AF815607A18}"/>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562633C6-687E-5D02-B0CA-D3C7F59B0BCF}"/>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11502A66-9DFC-FB7F-A0DC-E36FF8C4B771}"/>
              </a:ext>
            </a:extLst>
          </p:cNvPr>
          <p:cNvSpPr txBox="1"/>
          <p:nvPr/>
        </p:nvSpPr>
        <p:spPr>
          <a:xfrm>
            <a:off x="5128182" y="2771480"/>
            <a:ext cx="6146276" cy="2585323"/>
          </a:xfrm>
          <a:prstGeom prst="rect">
            <a:avLst/>
          </a:prstGeom>
          <a:noFill/>
        </p:spPr>
        <p:txBody>
          <a:bodyPr wrap="square" rtlCol="0">
            <a:spAutoFit/>
          </a:bodyPr>
          <a:lstStyle/>
          <a:p>
            <a:pPr>
              <a:buNone/>
            </a:pPr>
            <a:r>
              <a:rPr lang="en-US" b="1" u="sng" dirty="0"/>
              <a:t>Key Features:</a:t>
            </a:r>
          </a:p>
          <a:p>
            <a:pPr>
              <a:buNone/>
            </a:pPr>
            <a:r>
              <a:rPr lang="en-US" b="1" dirty="0"/>
              <a:t>No need for explicit locks</a:t>
            </a:r>
          </a:p>
          <a:p>
            <a:pPr>
              <a:buNone/>
            </a:pPr>
            <a:endParaRPr lang="en-US" b="1" dirty="0"/>
          </a:p>
          <a:p>
            <a:pPr>
              <a:buNone/>
            </a:pPr>
            <a:r>
              <a:rPr lang="en-US" b="1" dirty="0"/>
              <a:t>Non-blocking (unlike </a:t>
            </a:r>
            <a:r>
              <a:rPr lang="en-US" b="1" dirty="0" err="1"/>
              <a:t>BlockingCollection</a:t>
            </a:r>
            <a:r>
              <a:rPr lang="en-US" b="1" dirty="0"/>
              <a:t>)</a:t>
            </a:r>
          </a:p>
          <a:p>
            <a:pPr>
              <a:buNone/>
            </a:pPr>
            <a:endParaRPr lang="en-US" b="1" dirty="0"/>
          </a:p>
          <a:p>
            <a:pPr>
              <a:buNone/>
            </a:pPr>
            <a:r>
              <a:rPr lang="en-US" b="1" u="sng" dirty="0"/>
              <a:t>Methods:</a:t>
            </a:r>
          </a:p>
          <a:p>
            <a:pPr>
              <a:buNone/>
            </a:pPr>
            <a:r>
              <a:rPr lang="en-US" b="1" dirty="0"/>
              <a:t>Enqueue(item)</a:t>
            </a:r>
          </a:p>
          <a:p>
            <a:pPr>
              <a:buNone/>
            </a:pPr>
            <a:r>
              <a:rPr lang="en-US" b="1" dirty="0" err="1"/>
              <a:t>TryDequeue</a:t>
            </a:r>
            <a:r>
              <a:rPr lang="en-US" b="1" dirty="0"/>
              <a:t>(out T result)</a:t>
            </a:r>
          </a:p>
          <a:p>
            <a:pPr>
              <a:buNone/>
            </a:pPr>
            <a:r>
              <a:rPr lang="en-US" b="1" dirty="0" err="1"/>
              <a:t>TryPeek</a:t>
            </a:r>
            <a:r>
              <a:rPr lang="en-US" b="1" dirty="0"/>
              <a:t>(out T result)</a:t>
            </a:r>
            <a:endParaRPr lang="en-US" dirty="0"/>
          </a:p>
        </p:txBody>
      </p:sp>
    </p:spTree>
    <p:extLst>
      <p:ext uri="{BB962C8B-B14F-4D97-AF65-F5344CB8AC3E}">
        <p14:creationId xmlns:p14="http://schemas.microsoft.com/office/powerpoint/2010/main" val="2429092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9A9DB-1CFA-5BA9-530A-526A3CAF4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A9950-830D-74DD-5DA9-CBD07B9302BE}"/>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14E17470-A61C-C946-66C4-58ECF13B1131}"/>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850C7D51-A0C5-9145-D9EB-9B5255295D20}"/>
              </a:ext>
            </a:extLst>
          </p:cNvPr>
          <p:cNvSpPr txBox="1"/>
          <p:nvPr/>
        </p:nvSpPr>
        <p:spPr>
          <a:xfrm>
            <a:off x="5128182" y="2771480"/>
            <a:ext cx="6146276" cy="1200329"/>
          </a:xfrm>
          <a:prstGeom prst="rect">
            <a:avLst/>
          </a:prstGeom>
          <a:noFill/>
        </p:spPr>
        <p:txBody>
          <a:bodyPr wrap="square" rtlCol="0">
            <a:spAutoFit/>
          </a:bodyPr>
          <a:lstStyle/>
          <a:p>
            <a:pPr>
              <a:buNone/>
            </a:pPr>
            <a:r>
              <a:rPr lang="en-US" b="1" dirty="0"/>
              <a:t>Use Cases:</a:t>
            </a:r>
          </a:p>
          <a:p>
            <a:pPr>
              <a:buFont typeface="Arial" panose="020B0604020202020204" pitchFamily="34" charset="0"/>
              <a:buChar char="•"/>
            </a:pPr>
            <a:r>
              <a:rPr lang="en-US" dirty="0"/>
              <a:t>Event queues in GUI/messaging systems</a:t>
            </a:r>
          </a:p>
          <a:p>
            <a:pPr>
              <a:buFont typeface="Arial" panose="020B0604020202020204" pitchFamily="34" charset="0"/>
              <a:buChar char="•"/>
            </a:pPr>
            <a:r>
              <a:rPr lang="en-US" dirty="0"/>
              <a:t>Logging from multiple threads</a:t>
            </a:r>
          </a:p>
          <a:p>
            <a:pPr>
              <a:buFont typeface="Arial" panose="020B0604020202020204" pitchFamily="34" charset="0"/>
              <a:buChar char="•"/>
            </a:pPr>
            <a:r>
              <a:rPr lang="en-US" dirty="0"/>
              <a:t>Task scheduling where order matters</a:t>
            </a:r>
          </a:p>
        </p:txBody>
      </p:sp>
    </p:spTree>
    <p:extLst>
      <p:ext uri="{BB962C8B-B14F-4D97-AF65-F5344CB8AC3E}">
        <p14:creationId xmlns:p14="http://schemas.microsoft.com/office/powerpoint/2010/main" val="3100087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1A5D-3605-ACFF-5E3C-D2517EDC0018}"/>
              </a:ext>
            </a:extLst>
          </p:cNvPr>
          <p:cNvSpPr>
            <a:spLocks noGrp="1"/>
          </p:cNvSpPr>
          <p:nvPr>
            <p:ph type="title"/>
          </p:nvPr>
        </p:nvSpPr>
        <p:spPr/>
        <p:txBody>
          <a:bodyPr/>
          <a:lstStyle/>
          <a:p>
            <a:r>
              <a:rPr lang="en-US" dirty="0" err="1"/>
              <a:t>CancellationToken</a:t>
            </a:r>
            <a:r>
              <a:rPr lang="en-US" dirty="0"/>
              <a:t> and cooperative cancellation</a:t>
            </a:r>
          </a:p>
        </p:txBody>
      </p:sp>
      <p:pic>
        <p:nvPicPr>
          <p:cNvPr id="5" name="Content Placeholder 4">
            <a:extLst>
              <a:ext uri="{FF2B5EF4-FFF2-40B4-BE49-F238E27FC236}">
                <a16:creationId xmlns:a16="http://schemas.microsoft.com/office/drawing/2014/main" id="{967A7E57-E04F-35AE-C64B-A07681C90515}"/>
              </a:ext>
            </a:extLst>
          </p:cNvPr>
          <p:cNvPicPr>
            <a:picLocks noGrp="1" noChangeAspect="1"/>
          </p:cNvPicPr>
          <p:nvPr>
            <p:ph idx="1"/>
          </p:nvPr>
        </p:nvPicPr>
        <p:blipFill>
          <a:blip r:embed="rId2"/>
          <a:stretch>
            <a:fillRect/>
          </a:stretch>
        </p:blipFill>
        <p:spPr>
          <a:xfrm>
            <a:off x="1200911" y="2155334"/>
            <a:ext cx="3760788" cy="3760788"/>
          </a:xfrm>
        </p:spPr>
      </p:pic>
      <p:sp>
        <p:nvSpPr>
          <p:cNvPr id="6" name="TextBox 5">
            <a:extLst>
              <a:ext uri="{FF2B5EF4-FFF2-40B4-BE49-F238E27FC236}">
                <a16:creationId xmlns:a16="http://schemas.microsoft.com/office/drawing/2014/main" id="{0B8EEC66-5F61-83A1-DEB0-E66D19898144}"/>
              </a:ext>
            </a:extLst>
          </p:cNvPr>
          <p:cNvSpPr txBox="1"/>
          <p:nvPr/>
        </p:nvSpPr>
        <p:spPr>
          <a:xfrm>
            <a:off x="5778631" y="2960017"/>
            <a:ext cx="4881219" cy="2031325"/>
          </a:xfrm>
          <a:prstGeom prst="rect">
            <a:avLst/>
          </a:prstGeom>
          <a:noFill/>
        </p:spPr>
        <p:txBody>
          <a:bodyPr wrap="square" rtlCol="0">
            <a:spAutoFit/>
          </a:bodyPr>
          <a:lstStyle/>
          <a:p>
            <a:r>
              <a:rPr lang="en-US" dirty="0"/>
              <a:t>Imagine you're working in a team, and your team leader says, “If I raise the red flag, stop what you’re doing!”</a:t>
            </a:r>
          </a:p>
          <a:p>
            <a:r>
              <a:rPr lang="en-US" dirty="0"/>
              <a:t>That red flag is like a </a:t>
            </a:r>
            <a:r>
              <a:rPr lang="en-US" dirty="0" err="1"/>
              <a:t>CancellationToken</a:t>
            </a:r>
            <a:r>
              <a:rPr lang="en-US" dirty="0"/>
              <a:t>. You're not being forced to stop — you check occasionally and stop yourself cooperatively. This is what we mean by cooperative cancellation</a:t>
            </a:r>
          </a:p>
        </p:txBody>
      </p:sp>
    </p:spTree>
    <p:extLst>
      <p:ext uri="{BB962C8B-B14F-4D97-AF65-F5344CB8AC3E}">
        <p14:creationId xmlns:p14="http://schemas.microsoft.com/office/powerpoint/2010/main" val="2110637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1322</TotalTime>
  <Words>3192</Words>
  <Application>Microsoft Office PowerPoint</Application>
  <PresentationFormat>Widescreen</PresentationFormat>
  <Paragraphs>426</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 Unicode MS</vt:lpstr>
      <vt:lpstr>Arial</vt:lpstr>
      <vt:lpstr>Calibri</vt:lpstr>
      <vt:lpstr>Georgia Pro Cond Light</vt:lpstr>
      <vt:lpstr>Speak Pro</vt:lpstr>
      <vt:lpstr>RetrospectVTI</vt:lpstr>
      <vt:lpstr>Mastering Multithreading in .NET: From Basics to Concurrency Architect</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lpstr>Timers and Background Operations in .NET</vt:lpstr>
      <vt:lpstr>SynchronizationContext</vt:lpstr>
      <vt:lpstr>SynchronizationContext</vt:lpstr>
      <vt:lpstr>Thread-Local Storage (TLS)</vt:lpstr>
      <vt:lpstr>Thread-Local Storage (TLS)</vt:lpstr>
      <vt:lpstr>Thread-Local Storage (TLS)</vt:lpstr>
      <vt:lpstr>Introduction to Task Parallel Library</vt:lpstr>
      <vt:lpstr>Introduction to Task Parallel Library</vt:lpstr>
      <vt:lpstr>Introduction to Task Parallel Library</vt:lpstr>
      <vt:lpstr>What are Task Continuations?</vt:lpstr>
      <vt:lpstr>Task Continuations</vt:lpstr>
      <vt:lpstr>Parallel.For, Parallel.ForEach, and PLINQ </vt:lpstr>
      <vt:lpstr>⚠️Important Points to Paralell and PLINQ</vt:lpstr>
      <vt:lpstr>Async/Await as a State Machine</vt:lpstr>
      <vt:lpstr>Async/Await as a State Machine</vt:lpstr>
      <vt:lpstr>Async/Await as a State Machine</vt:lpstr>
      <vt:lpstr>BlockingCollection&lt;T&gt;</vt:lpstr>
      <vt:lpstr>BlockingCollection&lt;T&gt;</vt:lpstr>
      <vt:lpstr>ConcurrentDictionary&lt;TKey, TValue&gt;</vt:lpstr>
      <vt:lpstr>ConcurrentDictionary&lt;TKey, TValue&gt;</vt:lpstr>
      <vt:lpstr>ConcurrentDictionary&lt;TKey, TValue&gt;</vt:lpstr>
      <vt:lpstr>ConcurrentQueue&lt;T&gt;</vt:lpstr>
      <vt:lpstr>ConcurrentQueue&lt;T&gt;</vt:lpstr>
      <vt:lpstr>ConcurrentQueue&lt;T&gt;</vt:lpstr>
      <vt:lpstr>CancellationToken and cooperative cancellation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33</cp:revision>
  <dcterms:created xsi:type="dcterms:W3CDTF">2025-05-04T08:43:01Z</dcterms:created>
  <dcterms:modified xsi:type="dcterms:W3CDTF">2025-05-23T18:26:40Z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